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38"/>
  </p:notesMasterIdLst>
  <p:sldIdLst>
    <p:sldId id="259" r:id="rId2"/>
    <p:sldId id="263" r:id="rId3"/>
    <p:sldId id="264" r:id="rId4"/>
    <p:sldId id="266" r:id="rId5"/>
    <p:sldId id="267" r:id="rId6"/>
    <p:sldId id="268" r:id="rId7"/>
    <p:sldId id="265" r:id="rId8"/>
    <p:sldId id="312" r:id="rId9"/>
    <p:sldId id="379" r:id="rId10"/>
    <p:sldId id="304" r:id="rId11"/>
    <p:sldId id="269" r:id="rId12"/>
    <p:sldId id="305" r:id="rId13"/>
    <p:sldId id="307" r:id="rId14"/>
    <p:sldId id="308" r:id="rId15"/>
    <p:sldId id="306" r:id="rId16"/>
    <p:sldId id="310" r:id="rId17"/>
    <p:sldId id="311" r:id="rId18"/>
    <p:sldId id="420" r:id="rId19"/>
    <p:sldId id="309" r:id="rId20"/>
    <p:sldId id="262" r:id="rId21"/>
    <p:sldId id="413" r:id="rId22"/>
    <p:sldId id="414" r:id="rId23"/>
    <p:sldId id="425" r:id="rId24"/>
    <p:sldId id="426" r:id="rId25"/>
    <p:sldId id="412" r:id="rId26"/>
    <p:sldId id="415" r:id="rId27"/>
    <p:sldId id="411" r:id="rId28"/>
    <p:sldId id="422" r:id="rId29"/>
    <p:sldId id="419" r:id="rId30"/>
    <p:sldId id="424" r:id="rId31"/>
    <p:sldId id="423" r:id="rId32"/>
    <p:sldId id="421" r:id="rId33"/>
    <p:sldId id="409" r:id="rId34"/>
    <p:sldId id="403" r:id="rId35"/>
    <p:sldId id="402" r:id="rId36"/>
    <p:sldId id="28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82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B2277-4FA8-46DF-AE09-9B8548B6C9F1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553FB-5533-48F3-9CC9-C3DB84C96C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268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hidden="1">
            <a:extLst>
              <a:ext uri="{FF2B5EF4-FFF2-40B4-BE49-F238E27FC236}">
                <a16:creationId xmlns:a16="http://schemas.microsoft.com/office/drawing/2014/main" id="{F2CBCBBF-0EAF-B84F-ADA0-93410D833D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" y="0"/>
            <a:ext cx="9131518" cy="6858000"/>
          </a:xfrm>
          <a:prstGeom prst="rect">
            <a:avLst/>
          </a:prstGeom>
        </p:spPr>
      </p:pic>
      <p:sp>
        <p:nvSpPr>
          <p:cNvPr id="14" name="文本占位符 50">
            <a:extLst>
              <a:ext uri="{FF2B5EF4-FFF2-40B4-BE49-F238E27FC236}">
                <a16:creationId xmlns:a16="http://schemas.microsoft.com/office/drawing/2014/main" id="{FFC82988-AC98-244F-B75B-A5D96F873D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594" y="1748542"/>
            <a:ext cx="5946155" cy="19993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sz="3600" b="1" spc="3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算法概论</a:t>
            </a:r>
            <a:endParaRPr kumimoji="1" lang="en-US" altLang="zh-CN" dirty="0"/>
          </a:p>
          <a:p>
            <a:pPr lvl="0"/>
            <a:r>
              <a:rPr kumimoji="1" lang="en-US" altLang="zh-CN" dirty="0"/>
              <a:t>  —</a:t>
            </a:r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章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F3DB8AC-5DE9-5548-8697-C9055F7FFC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5287969"/>
            <a:ext cx="6171741" cy="1576867"/>
          </a:xfrm>
        </p:spPr>
        <p:txBody>
          <a:bodyPr lIns="0" tIns="0" rIns="0" bIns="0">
            <a:normAutofit/>
          </a:bodyPr>
          <a:lstStyle>
            <a:lvl1pPr marL="18000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altLang="zh-CN" dirty="0"/>
          </a:p>
          <a:p>
            <a:r>
              <a:rPr lang="zh-CN" altLang="en-US" dirty="0"/>
              <a:t>汇报人</a:t>
            </a:r>
            <a:endParaRPr lang="en-US" altLang="zh-CN" dirty="0"/>
          </a:p>
          <a:p>
            <a:r>
              <a:rPr lang="zh-CN" altLang="en-US" dirty="0"/>
              <a:t>计算机学院（国家示范性软件学院）</a:t>
            </a:r>
            <a:endParaRPr lang="en-US" altLang="zh-CN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28DBEF7-55D7-4DEC-94D9-632A41DA19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9174" y="4185029"/>
            <a:ext cx="4901882" cy="829796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日期：</a:t>
            </a:r>
            <a:r>
              <a:rPr lang="en-US" altLang="zh-CN" dirty="0" err="1"/>
              <a:t>xxxx</a:t>
            </a:r>
            <a:r>
              <a:rPr lang="zh-CN" altLang="en-US" dirty="0"/>
              <a:t>年 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A28817-1311-4BAB-BEC0-86FFD57ABF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99230" y="6244606"/>
            <a:ext cx="1930165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74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16" y="89558"/>
            <a:ext cx="7886700" cy="619760"/>
          </a:xfrm>
        </p:spPr>
        <p:txBody>
          <a:bodyPr>
            <a:normAutofit/>
          </a:bodyPr>
          <a:lstStyle>
            <a:lvl1pPr algn="ctr">
              <a:defRPr lang="en-US" sz="2800" b="1" kern="1200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32" y="764365"/>
            <a:ext cx="8897136" cy="4351338"/>
          </a:xfrm>
        </p:spPr>
        <p:txBody>
          <a:bodyPr/>
          <a:lstStyle>
            <a:lvl1pPr marL="228600" indent="-228600">
              <a:lnSpc>
                <a:spcPct val="110000"/>
              </a:lnSpc>
              <a:spcBef>
                <a:spcPts val="5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>
                <a:latin typeface="+mn-lt"/>
                <a:ea typeface="微软雅黑 Light" panose="020B0502040204020203" pitchFamily="34" charset="-122"/>
              </a:defRPr>
            </a:lvl1pPr>
            <a:lvl2pPr marL="536575" indent="-268288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>
                <a:latin typeface="+mn-lt"/>
                <a:ea typeface="微软雅黑 Light" panose="020B0502040204020203" pitchFamily="34" charset="-122"/>
              </a:defRPr>
            </a:lvl2pPr>
            <a:lvl3pPr marL="806450" indent="-269875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>
                <a:latin typeface="+mn-lt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32775"/>
            <a:ext cx="2057400" cy="309056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DDB52E49-C8A5-40DA-A458-EF224B26651F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32775"/>
            <a:ext cx="2057400" cy="311576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EEA58A3B-43CE-4AA0-90B5-EB47AFAFEB3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2229463-3D87-4CC3-9E2B-343069359F86}"/>
              </a:ext>
            </a:extLst>
          </p:cNvPr>
          <p:cNvCxnSpPr/>
          <p:nvPr userDrawn="1"/>
        </p:nvCxnSpPr>
        <p:spPr>
          <a:xfrm>
            <a:off x="264506" y="709318"/>
            <a:ext cx="8153909" cy="0"/>
          </a:xfrm>
          <a:prstGeom prst="line">
            <a:avLst/>
          </a:prstGeom>
          <a:ln w="28575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961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548" y="325225"/>
            <a:ext cx="8897136" cy="4858128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n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536575" indent="-268288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69875">
              <a:lnSpc>
                <a:spcPct val="100000"/>
              </a:lnSpc>
              <a:spcBef>
                <a:spcPts val="500"/>
              </a:spcBef>
              <a:buClr>
                <a:srgbClr val="C00000"/>
              </a:buClr>
              <a:buFont typeface="微软雅黑 Light" panose="020B0502040204020203" pitchFamily="34" charset="-122"/>
              <a:buChar char="-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32775"/>
            <a:ext cx="2057400" cy="309056"/>
          </a:xfrm>
        </p:spPr>
        <p:txBody>
          <a:bodyPr/>
          <a:lstStyle>
            <a:lvl1pPr>
              <a:defRPr sz="1000"/>
            </a:lvl1pPr>
          </a:lstStyle>
          <a:p>
            <a:fld id="{E745593C-C1A7-4136-94F2-334F3909D5EA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066" y="6504740"/>
            <a:ext cx="3086100" cy="365125"/>
          </a:xfrm>
        </p:spPr>
        <p:txBody>
          <a:bodyPr/>
          <a:lstStyle>
            <a:lvl1pPr>
              <a:defRPr sz="1000"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32775"/>
            <a:ext cx="2057400" cy="311576"/>
          </a:xfrm>
        </p:spPr>
        <p:txBody>
          <a:bodyPr/>
          <a:lstStyle>
            <a:lvl1pPr>
              <a:defRPr sz="1000"/>
            </a:lvl1pPr>
          </a:lstStyle>
          <a:p>
            <a:fld id="{EEA58A3B-43CE-4AA0-90B5-EB47AFAFEB3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E27AEB1-3D64-4C17-8B68-E8FB5EC16188}"/>
              </a:ext>
            </a:extLst>
          </p:cNvPr>
          <p:cNvSpPr/>
          <p:nvPr userDrawn="1"/>
        </p:nvSpPr>
        <p:spPr>
          <a:xfrm>
            <a:off x="122548" y="248148"/>
            <a:ext cx="8897136" cy="6284627"/>
          </a:xfrm>
          <a:prstGeom prst="roundRect">
            <a:avLst>
              <a:gd name="adj" fmla="val 2219"/>
            </a:avLst>
          </a:prstGeom>
          <a:noFill/>
          <a:ln>
            <a:solidFill>
              <a:srgbClr val="92D05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02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1EC3-99C5-43EA-9C8E-A8079CE30BDC}" type="datetime1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648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7A08-6084-4EE0-BAB9-300C67832331}" type="datetime1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59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42776-8847-46EE-A6D1-33ED05CE2772}" type="datetime1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388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17045-9D0F-4EC2-BD83-233674D32D6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6477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感谢页"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227" y="1467870"/>
            <a:ext cx="3560519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4050" b="0" i="0" baseline="0">
                <a:solidFill>
                  <a:srgbClr val="A80000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T</a:t>
            </a:r>
            <a:r>
              <a:rPr lang="en-US" altLang="zh-CN" dirty="0"/>
              <a:t>hank you.</a:t>
            </a: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257" y="4831652"/>
            <a:ext cx="1406700" cy="40591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4831652"/>
            <a:ext cx="9144000" cy="2026348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 userDrawn="1"/>
        </p:nvSpPr>
        <p:spPr>
          <a:xfrm>
            <a:off x="0" y="5606474"/>
            <a:ext cx="9144000" cy="1251527"/>
          </a:xfrm>
          <a:prstGeom prst="rect">
            <a:avLst/>
          </a:prstGeom>
          <a:solidFill>
            <a:srgbClr val="00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936AF8-BF51-BC42-9F24-E90F4C4646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6957" y="6232236"/>
            <a:ext cx="1447624" cy="5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8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4D43C-5EE8-470F-AFF7-4F360C5DB76E}" type="datetime1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8A3B-43CE-4AA0-90B5-EB47AFAFE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60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52" r:id="rId4"/>
    <p:sldLayoutId id="2147483653" r:id="rId5"/>
    <p:sldLayoutId id="2147483655" r:id="rId6"/>
    <p:sldLayoutId id="2147483662" r:id="rId7"/>
    <p:sldLayoutId id="2147483664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hyperlink" Target="https://mp.weixin.qq.com/s?__biz=MzA5NDIzNzY1OQ==&amp;mid=2735614370&amp;idx=1&amp;sn=d30db5978ce269d8e54c264df1acf07e&amp;chksm=b6ab2f1681dca600f59c7ab022883f6f746ef9330dd1a7deb848fb3fb69e8ef59a0367128cd4&amp;mpshare=1&amp;scene=1&amp;srcid=&amp;sharer_sharetime=1567922596836&amp;sharer_shareid=a24efd57667d3b6104ce122e1fd26f66&amp;key=dbccd66df1a865f2998db4bce9fc5a6670097c3557b8a39e9a38d39a47b244e0fd09707147fd7a584a8799d2957444c2468f957d334f23894ae48bdd55fdf2e011cff5aa6b268af7871838d4f2b1990b&amp;ascene=1&amp;uin=Nzg5MTIyODAz&amp;devicetype=Windows+10&amp;version=62060833&amp;lang=zh_CN&amp;pass_ticket=WO7Iw9OVap8DQNEHQr/9Ez8mcS5q7QthGr5xnaVve8Z5f/tgO91gm4hk5Tzot9zs&amp;winzoom=1##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.jd.com/writer/Anany%20Levitin_1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courses/electrical" TargetMode="External"/><Relationship Id="rId2" Type="http://schemas.openxmlformats.org/officeDocument/2006/relationships/hyperlink" Target="https://www.icourse163.org/course/PKU-1002525003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cspro.or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jpe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180F51-5E97-4722-84E3-758C630FE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256" y="1838977"/>
            <a:ext cx="5946155" cy="1999320"/>
          </a:xfrm>
        </p:spPr>
        <p:txBody>
          <a:bodyPr/>
          <a:lstStyle/>
          <a:p>
            <a:r>
              <a:rPr lang="zh-CN" altLang="en-US" dirty="0"/>
              <a:t>课程简介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en-US" altLang="zh-CN" sz="3200" dirty="0"/>
              <a:t>—</a:t>
            </a:r>
            <a:r>
              <a:rPr lang="zh-CN" altLang="en-US" sz="3200" dirty="0"/>
              <a:t>算法设计与分析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0D79C0-88FC-4B52-947A-743E15984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5411762"/>
            <a:ext cx="6171741" cy="1576867"/>
          </a:xfrm>
        </p:spPr>
        <p:txBody>
          <a:bodyPr/>
          <a:lstStyle/>
          <a:p>
            <a:r>
              <a:rPr lang="zh-CN" altLang="en-US" dirty="0"/>
              <a:t>叶文</a:t>
            </a:r>
            <a:endParaRPr lang="en-US" altLang="zh-CN" dirty="0"/>
          </a:p>
          <a:p>
            <a:r>
              <a:rPr lang="en-US" altLang="zh-CN" sz="2000" dirty="0"/>
              <a:t>yewen@bupt.edu.cn</a:t>
            </a:r>
          </a:p>
          <a:p>
            <a:r>
              <a:rPr lang="zh-CN" altLang="en-US" sz="2000" dirty="0"/>
              <a:t>计算机学院（国家示范性软件学院）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15BB5D-2B86-45CA-9E4A-15E1EADBFD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日期：</a:t>
            </a:r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16312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Box 1"/>
          <p:cNvSpPr txBox="1">
            <a:spLocks noChangeArrowheads="1"/>
          </p:cNvSpPr>
          <p:nvPr/>
        </p:nvSpPr>
        <p:spPr bwMode="auto">
          <a:xfrm>
            <a:off x="6235701" y="3315891"/>
            <a:ext cx="2921000" cy="669414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350">
                <a:solidFill>
                  <a:srgbClr val="FF0000"/>
                </a:solidFill>
              </a:rPr>
              <a:t>计算机专业的学生也太太太太太惨了吧？</a:t>
            </a:r>
            <a:r>
              <a:rPr lang="zh-CN" altLang="en-US" sz="1050"/>
              <a:t>菜鸟教程  </a:t>
            </a:r>
            <a:r>
              <a:rPr lang="zh-CN" altLang="en-US" sz="1050">
                <a:hlinkClick r:id="rId2"/>
              </a:rPr>
              <a:t>转载自公众号  西二旗生活指北 </a:t>
            </a:r>
            <a:endParaRPr lang="zh-CN" altLang="en-US" sz="1050"/>
          </a:p>
        </p:txBody>
      </p:sp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1" y="885825"/>
            <a:ext cx="2959100" cy="2087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4" y="857250"/>
            <a:ext cx="2981325" cy="2125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3077766"/>
            <a:ext cx="3625850" cy="259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 descr="锤子 的图像结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1" y="3815954"/>
            <a:ext cx="444500" cy="332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6" name="AutoShape 9" descr="棍棒 的图像结果"/>
          <p:cNvSpPr>
            <a:spLocks noChangeAspect="1" noChangeArrowheads="1"/>
          </p:cNvSpPr>
          <p:nvPr/>
        </p:nvSpPr>
        <p:spPr bwMode="auto">
          <a:xfrm>
            <a:off x="76200" y="720328"/>
            <a:ext cx="2857500" cy="105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1800"/>
          </a:p>
        </p:txBody>
      </p:sp>
      <p:sp>
        <p:nvSpPr>
          <p:cNvPr id="7177" name="AutoShape 11" descr="棍棒 的图像结果"/>
          <p:cNvSpPr>
            <a:spLocks noChangeAspect="1" noChangeArrowheads="1"/>
          </p:cNvSpPr>
          <p:nvPr/>
        </p:nvSpPr>
        <p:spPr bwMode="auto">
          <a:xfrm>
            <a:off x="228600" y="834628"/>
            <a:ext cx="2857500" cy="105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1800"/>
          </a:p>
        </p:txBody>
      </p:sp>
      <p:sp>
        <p:nvSpPr>
          <p:cNvPr id="7178" name="AutoShape 13" descr="棍棒 的图像结果"/>
          <p:cNvSpPr>
            <a:spLocks noChangeAspect="1" noChangeArrowheads="1"/>
          </p:cNvSpPr>
          <p:nvPr/>
        </p:nvSpPr>
        <p:spPr bwMode="auto">
          <a:xfrm>
            <a:off x="381000" y="948929"/>
            <a:ext cx="28575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1800"/>
          </a:p>
        </p:txBody>
      </p:sp>
      <p:sp>
        <p:nvSpPr>
          <p:cNvPr id="7179" name="AutoShape 15" descr="棍棒 的图像结果"/>
          <p:cNvSpPr>
            <a:spLocks noChangeAspect="1" noChangeArrowheads="1"/>
          </p:cNvSpPr>
          <p:nvPr/>
        </p:nvSpPr>
        <p:spPr bwMode="auto">
          <a:xfrm>
            <a:off x="76201" y="720328"/>
            <a:ext cx="1609725" cy="1200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 sz="1800"/>
          </a:p>
        </p:txBody>
      </p:sp>
      <p:sp>
        <p:nvSpPr>
          <p:cNvPr id="7" name="TextBox 6"/>
          <p:cNvSpPr txBox="1"/>
          <p:nvPr/>
        </p:nvSpPr>
        <p:spPr>
          <a:xfrm>
            <a:off x="1284289" y="3639741"/>
            <a:ext cx="530915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900" b="1" dirty="0">
                <a:latin typeface="黑体" pitchFamily="49" charset="-122"/>
                <a:ea typeface="黑体" pitchFamily="49" charset="-122"/>
              </a:rPr>
              <a:t>数据库</a:t>
            </a:r>
          </a:p>
        </p:txBody>
      </p:sp>
      <p:pic>
        <p:nvPicPr>
          <p:cNvPr id="7181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6" y="3048000"/>
            <a:ext cx="2138363" cy="1372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2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6" y="4408886"/>
            <a:ext cx="2720975" cy="1264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3" name="Picture 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38" y="4213624"/>
            <a:ext cx="3141662" cy="142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4" name="Picture 2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814" y="866775"/>
            <a:ext cx="3163887" cy="244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星形: 十角 1">
            <a:extLst>
              <a:ext uri="{FF2B5EF4-FFF2-40B4-BE49-F238E27FC236}">
                <a16:creationId xmlns:a16="http://schemas.microsoft.com/office/drawing/2014/main" id="{E0BC78CC-6086-4B96-B795-8EF670CEF818}"/>
              </a:ext>
            </a:extLst>
          </p:cNvPr>
          <p:cNvSpPr/>
          <p:nvPr/>
        </p:nvSpPr>
        <p:spPr>
          <a:xfrm>
            <a:off x="3861119" y="1123950"/>
            <a:ext cx="579120" cy="285036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</a:rPr>
              <a:t>计组</a:t>
            </a:r>
          </a:p>
        </p:txBody>
      </p:sp>
    </p:spTree>
    <p:extLst>
      <p:ext uri="{BB962C8B-B14F-4D97-AF65-F5344CB8AC3E}">
        <p14:creationId xmlns:p14="http://schemas.microsoft.com/office/powerpoint/2010/main" val="1337605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2A364-2393-453B-8ED4-AB7CDEDE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Computing Curricula 2020(CC 20200)</a:t>
            </a:r>
            <a:br>
              <a:rPr lang="en-US" altLang="zh-CN" sz="2000" dirty="0"/>
            </a:br>
            <a:r>
              <a:rPr lang="en-US" altLang="zh-CN" sz="2000" dirty="0"/>
              <a:t>/ Computing Science Curricula 2013(CSC 2013)</a:t>
            </a:r>
            <a:endParaRPr lang="zh-CN" altLang="en-US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3DEB14-39CF-417C-82F2-7B6E46F4F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437FC2-AFE4-4E74-8247-84B16E4C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2A3251-CF30-410F-BCE3-9D668784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659AEB-0BA0-4BC3-9974-D42D97576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831" y="805839"/>
            <a:ext cx="3381294" cy="43351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AC4992-9ECF-4C0B-8505-DD47EC69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662" y="849977"/>
            <a:ext cx="4004506" cy="568279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A65C1B-B1FF-4B25-A46F-0B5DBD270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3126" y="805839"/>
            <a:ext cx="2321560" cy="5768410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 categories, 34 knowledge areas</a:t>
            </a:r>
          </a:p>
          <a:p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Structure, Algorithm and Complexity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C-5.3</a:t>
            </a:r>
          </a:p>
          <a:p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每个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area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包括多个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units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，由一门或多门课程支持课程</a:t>
            </a:r>
          </a:p>
          <a:p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D4B59F3-F63E-42FC-9F1C-2A0237989559}"/>
              </a:ext>
            </a:extLst>
          </p:cNvPr>
          <p:cNvSpPr/>
          <p:nvPr/>
        </p:nvSpPr>
        <p:spPr>
          <a:xfrm>
            <a:off x="4089400" y="5371044"/>
            <a:ext cx="2930622" cy="45719"/>
          </a:xfrm>
          <a:custGeom>
            <a:avLst/>
            <a:gdLst>
              <a:gd name="connsiteX0" fmla="*/ 0 w 2676702"/>
              <a:gd name="connsiteY0" fmla="*/ 282 h 73434"/>
              <a:gd name="connsiteX1" fmla="*/ 24384 w 2676702"/>
              <a:gd name="connsiteY1" fmla="*/ 6378 h 73434"/>
              <a:gd name="connsiteX2" fmla="*/ 45720 w 2676702"/>
              <a:gd name="connsiteY2" fmla="*/ 18570 h 73434"/>
              <a:gd name="connsiteX3" fmla="*/ 51816 w 2676702"/>
              <a:gd name="connsiteY3" fmla="*/ 27714 h 73434"/>
              <a:gd name="connsiteX4" fmla="*/ 124968 w 2676702"/>
              <a:gd name="connsiteY4" fmla="*/ 36858 h 73434"/>
              <a:gd name="connsiteX5" fmla="*/ 134112 w 2676702"/>
              <a:gd name="connsiteY5" fmla="*/ 30762 h 73434"/>
              <a:gd name="connsiteX6" fmla="*/ 143256 w 2676702"/>
              <a:gd name="connsiteY6" fmla="*/ 27714 h 73434"/>
              <a:gd name="connsiteX7" fmla="*/ 164592 w 2676702"/>
              <a:gd name="connsiteY7" fmla="*/ 18570 h 73434"/>
              <a:gd name="connsiteX8" fmla="*/ 182880 w 2676702"/>
              <a:gd name="connsiteY8" fmla="*/ 9426 h 73434"/>
              <a:gd name="connsiteX9" fmla="*/ 231648 w 2676702"/>
              <a:gd name="connsiteY9" fmla="*/ 6378 h 73434"/>
              <a:gd name="connsiteX10" fmla="*/ 399288 w 2676702"/>
              <a:gd name="connsiteY10" fmla="*/ 12474 h 73434"/>
              <a:gd name="connsiteX11" fmla="*/ 414528 w 2676702"/>
              <a:gd name="connsiteY11" fmla="*/ 9426 h 73434"/>
              <a:gd name="connsiteX12" fmla="*/ 487680 w 2676702"/>
              <a:gd name="connsiteY12" fmla="*/ 36858 h 73434"/>
              <a:gd name="connsiteX13" fmla="*/ 627888 w 2676702"/>
              <a:gd name="connsiteY13" fmla="*/ 49050 h 73434"/>
              <a:gd name="connsiteX14" fmla="*/ 652272 w 2676702"/>
              <a:gd name="connsiteY14" fmla="*/ 33810 h 73434"/>
              <a:gd name="connsiteX15" fmla="*/ 673608 w 2676702"/>
              <a:gd name="connsiteY15" fmla="*/ 30762 h 73434"/>
              <a:gd name="connsiteX16" fmla="*/ 716280 w 2676702"/>
              <a:gd name="connsiteY16" fmla="*/ 21618 h 73434"/>
              <a:gd name="connsiteX17" fmla="*/ 844296 w 2676702"/>
              <a:gd name="connsiteY17" fmla="*/ 27714 h 73434"/>
              <a:gd name="connsiteX18" fmla="*/ 883920 w 2676702"/>
              <a:gd name="connsiteY18" fmla="*/ 55146 h 73434"/>
              <a:gd name="connsiteX19" fmla="*/ 920496 w 2676702"/>
              <a:gd name="connsiteY19" fmla="*/ 73434 h 73434"/>
              <a:gd name="connsiteX20" fmla="*/ 1060704 w 2676702"/>
              <a:gd name="connsiteY20" fmla="*/ 49050 h 73434"/>
              <a:gd name="connsiteX21" fmla="*/ 1161288 w 2676702"/>
              <a:gd name="connsiteY21" fmla="*/ 9426 h 73434"/>
              <a:gd name="connsiteX22" fmla="*/ 1386840 w 2676702"/>
              <a:gd name="connsiteY22" fmla="*/ 15522 h 73434"/>
              <a:gd name="connsiteX23" fmla="*/ 1395984 w 2676702"/>
              <a:gd name="connsiteY23" fmla="*/ 18570 h 73434"/>
              <a:gd name="connsiteX24" fmla="*/ 1487424 w 2676702"/>
              <a:gd name="connsiteY24" fmla="*/ 12474 h 73434"/>
              <a:gd name="connsiteX25" fmla="*/ 1499616 w 2676702"/>
              <a:gd name="connsiteY25" fmla="*/ 282 h 73434"/>
              <a:gd name="connsiteX26" fmla="*/ 1594104 w 2676702"/>
              <a:gd name="connsiteY26" fmla="*/ 15522 h 73434"/>
              <a:gd name="connsiteX27" fmla="*/ 1633728 w 2676702"/>
              <a:gd name="connsiteY27" fmla="*/ 18570 h 73434"/>
              <a:gd name="connsiteX28" fmla="*/ 1725168 w 2676702"/>
              <a:gd name="connsiteY28" fmla="*/ 15522 h 73434"/>
              <a:gd name="connsiteX29" fmla="*/ 1752600 w 2676702"/>
              <a:gd name="connsiteY29" fmla="*/ 12474 h 73434"/>
              <a:gd name="connsiteX30" fmla="*/ 1810512 w 2676702"/>
              <a:gd name="connsiteY30" fmla="*/ 18570 h 73434"/>
              <a:gd name="connsiteX31" fmla="*/ 1840992 w 2676702"/>
              <a:gd name="connsiteY31" fmla="*/ 27714 h 73434"/>
              <a:gd name="connsiteX32" fmla="*/ 2087880 w 2676702"/>
              <a:gd name="connsiteY32" fmla="*/ 21618 h 73434"/>
              <a:gd name="connsiteX33" fmla="*/ 2139696 w 2676702"/>
              <a:gd name="connsiteY33" fmla="*/ 12474 h 73434"/>
              <a:gd name="connsiteX34" fmla="*/ 2606040 w 2676702"/>
              <a:gd name="connsiteY34" fmla="*/ 282 h 73434"/>
              <a:gd name="connsiteX35" fmla="*/ 2654808 w 2676702"/>
              <a:gd name="connsiteY35" fmla="*/ 12474 h 73434"/>
              <a:gd name="connsiteX36" fmla="*/ 2648712 w 2676702"/>
              <a:gd name="connsiteY36" fmla="*/ 18570 h 7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676702" h="73434">
                <a:moveTo>
                  <a:pt x="0" y="282"/>
                </a:moveTo>
                <a:cubicBezTo>
                  <a:pt x="2198" y="722"/>
                  <a:pt x="20367" y="3700"/>
                  <a:pt x="24384" y="6378"/>
                </a:cubicBezTo>
                <a:cubicBezTo>
                  <a:pt x="46175" y="20905"/>
                  <a:pt x="19934" y="12124"/>
                  <a:pt x="45720" y="18570"/>
                </a:cubicBezTo>
                <a:cubicBezTo>
                  <a:pt x="47752" y="21618"/>
                  <a:pt x="49404" y="24957"/>
                  <a:pt x="51816" y="27714"/>
                </a:cubicBezTo>
                <a:cubicBezTo>
                  <a:pt x="77466" y="57028"/>
                  <a:pt x="68869" y="42763"/>
                  <a:pt x="124968" y="36858"/>
                </a:cubicBezTo>
                <a:cubicBezTo>
                  <a:pt x="128016" y="34826"/>
                  <a:pt x="130835" y="32400"/>
                  <a:pt x="134112" y="30762"/>
                </a:cubicBezTo>
                <a:cubicBezTo>
                  <a:pt x="136986" y="29325"/>
                  <a:pt x="140273" y="28907"/>
                  <a:pt x="143256" y="27714"/>
                </a:cubicBezTo>
                <a:cubicBezTo>
                  <a:pt x="150440" y="24840"/>
                  <a:pt x="157567" y="21813"/>
                  <a:pt x="164592" y="18570"/>
                </a:cubicBezTo>
                <a:cubicBezTo>
                  <a:pt x="170780" y="15714"/>
                  <a:pt x="176174" y="10645"/>
                  <a:pt x="182880" y="9426"/>
                </a:cubicBezTo>
                <a:cubicBezTo>
                  <a:pt x="198905" y="6512"/>
                  <a:pt x="215392" y="7394"/>
                  <a:pt x="231648" y="6378"/>
                </a:cubicBezTo>
                <a:cubicBezTo>
                  <a:pt x="334007" y="19729"/>
                  <a:pt x="278198" y="16258"/>
                  <a:pt x="399288" y="12474"/>
                </a:cubicBezTo>
                <a:lnTo>
                  <a:pt x="414528" y="9426"/>
                </a:lnTo>
                <a:cubicBezTo>
                  <a:pt x="452652" y="2494"/>
                  <a:pt x="430121" y="4881"/>
                  <a:pt x="487680" y="36858"/>
                </a:cubicBezTo>
                <a:cubicBezTo>
                  <a:pt x="527848" y="85059"/>
                  <a:pt x="504304" y="66705"/>
                  <a:pt x="627888" y="49050"/>
                </a:cubicBezTo>
                <a:cubicBezTo>
                  <a:pt x="637377" y="47694"/>
                  <a:pt x="643373" y="37370"/>
                  <a:pt x="652272" y="33810"/>
                </a:cubicBezTo>
                <a:cubicBezTo>
                  <a:pt x="658942" y="31142"/>
                  <a:pt x="666533" y="32011"/>
                  <a:pt x="673608" y="30762"/>
                </a:cubicBezTo>
                <a:cubicBezTo>
                  <a:pt x="697128" y="26611"/>
                  <a:pt x="698511" y="26060"/>
                  <a:pt x="716280" y="21618"/>
                </a:cubicBezTo>
                <a:cubicBezTo>
                  <a:pt x="758952" y="23650"/>
                  <a:pt x="801796" y="23377"/>
                  <a:pt x="844296" y="27714"/>
                </a:cubicBezTo>
                <a:cubicBezTo>
                  <a:pt x="869224" y="30258"/>
                  <a:pt x="864987" y="42524"/>
                  <a:pt x="883920" y="55146"/>
                </a:cubicBezTo>
                <a:cubicBezTo>
                  <a:pt x="895262" y="62707"/>
                  <a:pt x="920496" y="73434"/>
                  <a:pt x="920496" y="73434"/>
                </a:cubicBezTo>
                <a:cubicBezTo>
                  <a:pt x="971579" y="67049"/>
                  <a:pt x="1014128" y="66793"/>
                  <a:pt x="1060704" y="49050"/>
                </a:cubicBezTo>
                <a:cubicBezTo>
                  <a:pt x="1174522" y="5691"/>
                  <a:pt x="1111730" y="19338"/>
                  <a:pt x="1161288" y="9426"/>
                </a:cubicBezTo>
                <a:lnTo>
                  <a:pt x="1386840" y="15522"/>
                </a:lnTo>
                <a:cubicBezTo>
                  <a:pt x="1390050" y="15647"/>
                  <a:pt x="1392773" y="18667"/>
                  <a:pt x="1395984" y="18570"/>
                </a:cubicBezTo>
                <a:cubicBezTo>
                  <a:pt x="1426518" y="17645"/>
                  <a:pt x="1456944" y="14506"/>
                  <a:pt x="1487424" y="12474"/>
                </a:cubicBezTo>
                <a:cubicBezTo>
                  <a:pt x="1491488" y="8410"/>
                  <a:pt x="1493873" y="503"/>
                  <a:pt x="1499616" y="282"/>
                </a:cubicBezTo>
                <a:cubicBezTo>
                  <a:pt x="1558107" y="-1968"/>
                  <a:pt x="1552060" y="9789"/>
                  <a:pt x="1594104" y="15522"/>
                </a:cubicBezTo>
                <a:cubicBezTo>
                  <a:pt x="1607230" y="17312"/>
                  <a:pt x="1620520" y="17554"/>
                  <a:pt x="1633728" y="18570"/>
                </a:cubicBezTo>
                <a:lnTo>
                  <a:pt x="1725168" y="15522"/>
                </a:lnTo>
                <a:cubicBezTo>
                  <a:pt x="1734356" y="15051"/>
                  <a:pt x="1743406" y="12146"/>
                  <a:pt x="1752600" y="12474"/>
                </a:cubicBezTo>
                <a:cubicBezTo>
                  <a:pt x="1771998" y="13167"/>
                  <a:pt x="1791208" y="16538"/>
                  <a:pt x="1810512" y="18570"/>
                </a:cubicBezTo>
                <a:cubicBezTo>
                  <a:pt x="1820672" y="21618"/>
                  <a:pt x="1830388" y="27431"/>
                  <a:pt x="1840992" y="27714"/>
                </a:cubicBezTo>
                <a:cubicBezTo>
                  <a:pt x="1954283" y="30735"/>
                  <a:pt x="1998128" y="27227"/>
                  <a:pt x="2087880" y="21618"/>
                </a:cubicBezTo>
                <a:cubicBezTo>
                  <a:pt x="2111783" y="12057"/>
                  <a:pt x="2103696" y="13565"/>
                  <a:pt x="2139696" y="12474"/>
                </a:cubicBezTo>
                <a:lnTo>
                  <a:pt x="2606040" y="282"/>
                </a:lnTo>
                <a:cubicBezTo>
                  <a:pt x="2651447" y="5327"/>
                  <a:pt x="2616366" y="-1255"/>
                  <a:pt x="2654808" y="12474"/>
                </a:cubicBezTo>
                <a:cubicBezTo>
                  <a:pt x="2678911" y="21082"/>
                  <a:pt x="2690990" y="18570"/>
                  <a:pt x="2648712" y="18570"/>
                </a:cubicBezTo>
              </a:path>
            </a:pathLst>
          </a:cu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32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10F608-9425-41F8-AF09-B0AB905B6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C.2.2: Computer Science Draft Competencies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6D107B-D821-4CF8-8CCE-87D6139FD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8F7535-DA40-4066-BA2C-8A1164979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098705-0375-4FC3-9936-3DEA6530D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208AE7-F576-4733-B22B-9BA6D724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8A2C76-E876-4256-B73E-3D6EBF82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856763"/>
            <a:ext cx="8949448" cy="3672714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7B29689-F150-4D2B-870F-AE324DB603E3}"/>
              </a:ext>
            </a:extLst>
          </p:cNvPr>
          <p:cNvCxnSpPr/>
          <p:nvPr/>
        </p:nvCxnSpPr>
        <p:spPr>
          <a:xfrm>
            <a:off x="2137410" y="2286000"/>
            <a:ext cx="44386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9836B30-E9D4-48D3-A7C4-4AC47322C1AD}"/>
              </a:ext>
            </a:extLst>
          </p:cNvPr>
          <p:cNvCxnSpPr>
            <a:cxnSpLocks/>
          </p:cNvCxnSpPr>
          <p:nvPr/>
        </p:nvCxnSpPr>
        <p:spPr>
          <a:xfrm>
            <a:off x="809625" y="2663190"/>
            <a:ext cx="1716405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C8A0DF8-C456-4548-892F-75BC513A7E85}"/>
              </a:ext>
            </a:extLst>
          </p:cNvPr>
          <p:cNvCxnSpPr>
            <a:cxnSpLocks/>
          </p:cNvCxnSpPr>
          <p:nvPr/>
        </p:nvCxnSpPr>
        <p:spPr>
          <a:xfrm>
            <a:off x="7696200" y="3067050"/>
            <a:ext cx="125349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A95FA0A-78AB-4FCE-9AA7-D1F424052B3C}"/>
              </a:ext>
            </a:extLst>
          </p:cNvPr>
          <p:cNvCxnSpPr>
            <a:cxnSpLocks/>
          </p:cNvCxnSpPr>
          <p:nvPr/>
        </p:nvCxnSpPr>
        <p:spPr>
          <a:xfrm>
            <a:off x="581516" y="3257550"/>
            <a:ext cx="6691774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0E69841-9C54-4AEC-973D-69D997279301}"/>
              </a:ext>
            </a:extLst>
          </p:cNvPr>
          <p:cNvCxnSpPr>
            <a:cxnSpLocks/>
          </p:cNvCxnSpPr>
          <p:nvPr/>
        </p:nvCxnSpPr>
        <p:spPr>
          <a:xfrm>
            <a:off x="1729740" y="3615690"/>
            <a:ext cx="7185660" cy="3048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B2BEBD3-88FC-4530-8003-B998EA202C83}"/>
              </a:ext>
            </a:extLst>
          </p:cNvPr>
          <p:cNvCxnSpPr>
            <a:cxnSpLocks/>
          </p:cNvCxnSpPr>
          <p:nvPr/>
        </p:nvCxnSpPr>
        <p:spPr>
          <a:xfrm>
            <a:off x="581516" y="3829050"/>
            <a:ext cx="3910474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B2A3E73-7411-4172-8747-A43B131CCA5C}"/>
              </a:ext>
            </a:extLst>
          </p:cNvPr>
          <p:cNvCxnSpPr>
            <a:cxnSpLocks/>
          </p:cNvCxnSpPr>
          <p:nvPr/>
        </p:nvCxnSpPr>
        <p:spPr>
          <a:xfrm>
            <a:off x="1238250" y="4229100"/>
            <a:ext cx="232791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244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EE710-83E9-4FC7-A2DA-BEA07AFEC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Body of Knowledge in AL in CSC2013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2B1D39-AD64-4CA4-88A4-0E0CF35C3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AL: Algorithm and Complexity</a:t>
            </a:r>
            <a:endParaRPr lang="zh-CN" altLang="en-US" dirty="0">
              <a:latin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58661A-F112-4BA2-977D-BA6F2B9FA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1788D4-6537-4754-9D72-9FC64656A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2723A6-8F92-4CD3-8934-AE686B89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106152-F206-41C4-9581-B1CEA32FA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32" y="1272003"/>
            <a:ext cx="8776355" cy="481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14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EE710-83E9-4FC7-A2DA-BEA07AFEC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Body of Knowledge in AL in CSC2013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58661A-F112-4BA2-977D-BA6F2B9FA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1788D4-6537-4754-9D72-9FC64656A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2723A6-8F92-4CD3-8934-AE686B89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7E85599-DB3A-4F36-AAB3-94D4C0EDE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69" y="816582"/>
            <a:ext cx="8631037" cy="511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74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8AAC5-2711-473C-ADFB-810F39FD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D46DF6-8982-42EE-A43A-82ED82977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897136" cy="576841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</a:rPr>
              <a:t>课堂教学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算法概念，时间</a:t>
            </a:r>
            <a:r>
              <a:rPr lang="en-US" altLang="zh-CN" dirty="0"/>
              <a:t>/</a:t>
            </a:r>
            <a:r>
              <a:rPr lang="zh-CN" altLang="en-US" dirty="0">
                <a:latin typeface="+mn-lt"/>
              </a:rPr>
              <a:t>空间复杂性及其分析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算法策略及面向具体问题的算法</a:t>
            </a:r>
            <a:endParaRPr lang="en-US" altLang="zh-CN" dirty="0">
              <a:latin typeface="+mn-lt"/>
            </a:endParaRPr>
          </a:p>
          <a:p>
            <a:pPr lvl="2"/>
            <a:r>
              <a:rPr lang="zh-CN" altLang="en-US" dirty="0">
                <a:latin typeface="+mn-lt"/>
              </a:rPr>
              <a:t>分治递归，</a:t>
            </a:r>
            <a:r>
              <a:rPr lang="en-US" altLang="zh-CN" dirty="0">
                <a:latin typeface="+mn-lt"/>
              </a:rPr>
              <a:t>e.g. sorting, </a:t>
            </a:r>
            <a:r>
              <a:rPr lang="zh-CN" altLang="en-US" dirty="0">
                <a:latin typeface="+mn-lt"/>
              </a:rPr>
              <a:t>最近平面点对</a:t>
            </a:r>
            <a:endParaRPr lang="en-US" altLang="zh-CN" dirty="0">
              <a:latin typeface="+mn-lt"/>
            </a:endParaRPr>
          </a:p>
          <a:p>
            <a:pPr lvl="2"/>
            <a:r>
              <a:rPr lang="zh-CN" altLang="en-US" dirty="0">
                <a:latin typeface="+mn-lt"/>
              </a:rPr>
              <a:t>动态规划，</a:t>
            </a:r>
            <a:r>
              <a:rPr lang="en-US" altLang="zh-CN" dirty="0">
                <a:latin typeface="+mn-lt"/>
              </a:rPr>
              <a:t>e.g. </a:t>
            </a:r>
            <a:r>
              <a:rPr lang="zh-CN" altLang="en-US" dirty="0"/>
              <a:t>矩阵连乘，凸多边形最优三角剖分</a:t>
            </a:r>
            <a:endParaRPr lang="en-US" altLang="zh-CN" dirty="0"/>
          </a:p>
          <a:p>
            <a:pPr lvl="2"/>
            <a:r>
              <a:rPr lang="zh-CN" altLang="en-US" dirty="0">
                <a:latin typeface="+mn-lt"/>
              </a:rPr>
              <a:t>贪心，</a:t>
            </a:r>
            <a:r>
              <a:rPr lang="en-US" altLang="zh-CN" dirty="0">
                <a:latin typeface="+mn-lt"/>
              </a:rPr>
              <a:t>e.g. </a:t>
            </a:r>
            <a:r>
              <a:rPr lang="zh-CN" altLang="en-US" dirty="0">
                <a:latin typeface="+mn-lt"/>
              </a:rPr>
              <a:t>霍夫曼编码，单源最短路径</a:t>
            </a:r>
            <a:endParaRPr lang="en-US" altLang="zh-CN" dirty="0">
              <a:latin typeface="+mn-lt"/>
            </a:endParaRPr>
          </a:p>
          <a:p>
            <a:pPr lvl="2"/>
            <a:r>
              <a:rPr lang="zh-CN" altLang="en-US" dirty="0">
                <a:latin typeface="+mn-lt"/>
              </a:rPr>
              <a:t>回溯，分支限界，</a:t>
            </a:r>
            <a:r>
              <a:rPr lang="en-US" altLang="zh-CN" dirty="0">
                <a:latin typeface="+mn-lt"/>
              </a:rPr>
              <a:t>e.g. </a:t>
            </a:r>
            <a:r>
              <a:rPr lang="zh-CN" altLang="en-US" dirty="0">
                <a:latin typeface="+mn-lt"/>
              </a:rPr>
              <a:t>旅行商问题，图着色</a:t>
            </a:r>
            <a:endParaRPr lang="en-US" altLang="zh-CN" dirty="0">
              <a:latin typeface="+mn-lt"/>
            </a:endParaRPr>
          </a:p>
          <a:p>
            <a:r>
              <a:rPr lang="zh-CN" altLang="en-US" dirty="0">
                <a:latin typeface="+mn-lt"/>
              </a:rPr>
              <a:t>课程实验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配合上述</a:t>
            </a:r>
            <a:r>
              <a:rPr lang="en-US" altLang="zh-CN" dirty="0">
                <a:latin typeface="+mn-lt"/>
              </a:rPr>
              <a:t>5</a:t>
            </a:r>
            <a:r>
              <a:rPr lang="zh-CN" altLang="en-US" dirty="0">
                <a:latin typeface="+mn-lt"/>
              </a:rPr>
              <a:t>种算法策略及面向具体问题的特定算法，编程实现具体算法，并采用实际数据验证、分析算法正确性和性能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/>
              <a:t>四组实验，每组完成</a:t>
            </a:r>
            <a:r>
              <a:rPr lang="en-US" altLang="zh-CN" dirty="0"/>
              <a:t>3-4</a:t>
            </a:r>
            <a:r>
              <a:rPr lang="zh-CN" altLang="en-US" dirty="0"/>
              <a:t>个算法</a:t>
            </a:r>
            <a:endParaRPr lang="en-US" altLang="zh-CN" dirty="0"/>
          </a:p>
          <a:p>
            <a:pPr lvl="1"/>
            <a:r>
              <a:rPr lang="zh-CN" altLang="en-US" dirty="0">
                <a:latin typeface="+mn-lt"/>
              </a:rPr>
              <a:t>学生组队完成，每组</a:t>
            </a:r>
            <a:r>
              <a:rPr lang="en-US" altLang="zh-CN" dirty="0">
                <a:latin typeface="+mn-lt"/>
              </a:rPr>
              <a:t>1-2</a:t>
            </a:r>
            <a:r>
              <a:rPr lang="zh-CN" altLang="en-US" dirty="0">
                <a:latin typeface="+mn-lt"/>
              </a:rPr>
              <a:t>人</a:t>
            </a:r>
            <a:endParaRPr lang="en-US" altLang="zh-CN" dirty="0">
              <a:latin typeface="+mn-lt"/>
            </a:endParaRPr>
          </a:p>
          <a:p>
            <a:pPr lvl="1"/>
            <a:endParaRPr lang="en-US" altLang="zh-CN" dirty="0">
              <a:latin typeface="+mn-lt"/>
            </a:endParaRPr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315F48-3929-48D2-9620-D4988E59C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933355-05D4-40BA-87C3-D077C395D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A6832A-58E4-4ADC-BE34-21760E18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61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0E712-F2B1-4958-9474-D377C8721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itchFamily="18" charset="0"/>
              </a:rPr>
              <a:t>教学资料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BA26F6-4E0E-4D43-A4F4-BBF0D71B9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897136" cy="5591986"/>
          </a:xfrm>
        </p:spPr>
        <p:txBody>
          <a:bodyPr>
            <a:normAutofit/>
          </a:bodyPr>
          <a:lstStyle/>
          <a:p>
            <a:r>
              <a:rPr lang="zh-CN" altLang="en-US" dirty="0"/>
              <a:t>教材</a:t>
            </a:r>
            <a:endParaRPr lang="en-US" altLang="zh-CN" dirty="0"/>
          </a:p>
          <a:p>
            <a:pPr lvl="1"/>
            <a:r>
              <a:rPr lang="zh-CN" altLang="zh-CN" kern="100" dirty="0">
                <a:effectLst/>
                <a:cs typeface="Times New Roman" panose="02020603050405020304" pitchFamily="18" charset="0"/>
              </a:rPr>
              <a:t>王晓东编著</a:t>
            </a:r>
            <a:r>
              <a:rPr lang="en-US" altLang="zh-CN" kern="100" dirty="0">
                <a:effectLst/>
              </a:rPr>
              <a:t>. </a:t>
            </a:r>
            <a:r>
              <a:rPr lang="zh-CN" altLang="en-US" kern="100" dirty="0">
                <a:effectLst/>
              </a:rPr>
              <a:t>计算机</a:t>
            </a:r>
            <a:r>
              <a:rPr lang="zh-CN" altLang="zh-CN" kern="100" dirty="0">
                <a:effectLst/>
                <a:cs typeface="Times New Roman" panose="02020603050405020304" pitchFamily="18" charset="0"/>
              </a:rPr>
              <a:t>算法设计与分析，第</a:t>
            </a:r>
            <a:r>
              <a:rPr lang="en-US" altLang="zh-CN" kern="100" dirty="0">
                <a:effectLst/>
              </a:rPr>
              <a:t>5</a:t>
            </a:r>
            <a:r>
              <a:rPr lang="zh-CN" altLang="zh-CN" kern="100" dirty="0">
                <a:effectLst/>
                <a:cs typeface="Times New Roman" panose="02020603050405020304" pitchFamily="18" charset="0"/>
              </a:rPr>
              <a:t>版</a:t>
            </a:r>
            <a:r>
              <a:rPr lang="en-US" altLang="zh-CN" kern="100" dirty="0">
                <a:effectLst/>
              </a:rPr>
              <a:t>. </a:t>
            </a:r>
            <a:r>
              <a:rPr lang="zh-CN" altLang="zh-CN" kern="100" dirty="0">
                <a:effectLst/>
                <a:cs typeface="Times New Roman" panose="02020603050405020304" pitchFamily="18" charset="0"/>
              </a:rPr>
              <a:t>北京：电子工业出版社，</a:t>
            </a:r>
            <a:r>
              <a:rPr lang="en-US" altLang="zh-CN" kern="100" dirty="0">
                <a:effectLst/>
              </a:rPr>
              <a:t>2018</a:t>
            </a:r>
            <a:r>
              <a:rPr lang="zh-CN" altLang="en-US" kern="100" dirty="0">
                <a:effectLst/>
              </a:rPr>
              <a:t>；</a:t>
            </a:r>
            <a:r>
              <a:rPr lang="en-US" altLang="zh-CN" sz="2400" dirty="0"/>
              <a:t>C++</a:t>
            </a:r>
            <a:r>
              <a:rPr lang="zh-CN" altLang="en-US" sz="2400" dirty="0"/>
              <a:t>语言描述</a:t>
            </a:r>
            <a:endParaRPr lang="en-US" altLang="zh-CN" sz="2400" dirty="0"/>
          </a:p>
          <a:p>
            <a:pPr lvl="1"/>
            <a:r>
              <a:rPr lang="zh-CN" altLang="en-US" sz="2400" dirty="0"/>
              <a:t>王晓东编著</a:t>
            </a:r>
            <a:r>
              <a:rPr lang="en-US" altLang="zh-CN" sz="2400" dirty="0"/>
              <a:t>.  </a:t>
            </a:r>
            <a:r>
              <a:rPr lang="zh-CN" altLang="en-US" sz="2400" dirty="0"/>
              <a:t>算法设计与分析，第</a:t>
            </a:r>
            <a:r>
              <a:rPr lang="en-US" altLang="zh-CN" dirty="0"/>
              <a:t>3</a:t>
            </a:r>
            <a:r>
              <a:rPr lang="zh-CN" altLang="en-US" sz="2400" dirty="0"/>
              <a:t>版</a:t>
            </a:r>
            <a:r>
              <a:rPr lang="en-US" altLang="zh-CN" sz="2400" dirty="0"/>
              <a:t>. </a:t>
            </a:r>
            <a:r>
              <a:rPr lang="zh-CN" altLang="en-US" sz="2400" dirty="0"/>
              <a:t>北京清华大学出版社，</a:t>
            </a:r>
            <a:r>
              <a:rPr lang="en-US" altLang="zh-CN" dirty="0"/>
              <a:t>:  2014</a:t>
            </a:r>
            <a:r>
              <a:rPr lang="zh-CN" altLang="en-US" dirty="0"/>
              <a:t>年</a:t>
            </a:r>
            <a:r>
              <a:rPr lang="en-US" altLang="zh-CN" dirty="0"/>
              <a:t>; </a:t>
            </a:r>
            <a:r>
              <a:rPr lang="en-US" altLang="zh-CN" sz="2400" dirty="0"/>
              <a:t>Java</a:t>
            </a:r>
            <a:r>
              <a:rPr lang="zh-CN" altLang="en-US" sz="2400" dirty="0"/>
              <a:t>语言描述</a:t>
            </a:r>
            <a:endParaRPr lang="en-US" altLang="zh-CN" kern="100" dirty="0">
              <a:effectLst/>
            </a:endParaRPr>
          </a:p>
          <a:p>
            <a:pPr lvl="1"/>
            <a:r>
              <a:rPr lang="zh-CN" altLang="en-US" kern="100" dirty="0"/>
              <a:t>优缺点</a:t>
            </a:r>
            <a:endParaRPr lang="en-US" altLang="zh-CN" kern="100" dirty="0">
              <a:effectLst/>
            </a:endParaRPr>
          </a:p>
          <a:p>
            <a:r>
              <a:rPr lang="zh-CN" altLang="zh-CN" sz="2400" kern="100" dirty="0">
                <a:effectLst/>
              </a:rPr>
              <a:t>参考资料</a:t>
            </a:r>
            <a:endParaRPr lang="en-US" altLang="zh-CN" kern="100" dirty="0"/>
          </a:p>
          <a:p>
            <a:pPr lvl="1"/>
            <a:r>
              <a:rPr lang="en-US" altLang="zh-CN" kern="100" dirty="0">
                <a:effectLst/>
              </a:rPr>
              <a:t>[</a:t>
            </a:r>
            <a:r>
              <a:rPr lang="zh-CN" altLang="zh-CN" kern="100" dirty="0">
                <a:effectLst/>
              </a:rPr>
              <a:t>美</a:t>
            </a:r>
            <a:r>
              <a:rPr lang="en-US" altLang="zh-CN" kern="100" dirty="0">
                <a:effectLst/>
              </a:rPr>
              <a:t>] Rod Stephens. </a:t>
            </a:r>
            <a:r>
              <a:rPr lang="en-US" altLang="zh-CN" kern="100" dirty="0">
                <a:solidFill>
                  <a:srgbClr val="000000"/>
                </a:solidFill>
                <a:effectLst/>
              </a:rPr>
              <a:t>A Practical Approach to Computer Algorithms</a:t>
            </a:r>
            <a:r>
              <a:rPr lang="en-US" altLang="zh-CN" kern="100" dirty="0">
                <a:effectLst/>
              </a:rPr>
              <a:t>. </a:t>
            </a:r>
            <a:r>
              <a:rPr lang="zh-CN" altLang="zh-CN" kern="100" dirty="0">
                <a:effectLst/>
              </a:rPr>
              <a:t>北京：机械工业出版社</a:t>
            </a:r>
            <a:r>
              <a:rPr lang="en-US" altLang="zh-CN" kern="100" dirty="0">
                <a:effectLst/>
              </a:rPr>
              <a:t>, 2017</a:t>
            </a:r>
            <a:endParaRPr lang="en-US" altLang="zh-CN" kern="100" dirty="0"/>
          </a:p>
          <a:p>
            <a:pPr lvl="1"/>
            <a:r>
              <a:rPr lang="en-US" altLang="zh-CN" sz="2400" kern="100" dirty="0">
                <a:effectLst/>
              </a:rPr>
              <a:t>[</a:t>
            </a:r>
            <a:r>
              <a:rPr lang="zh-CN" altLang="zh-CN" sz="2400" kern="100" dirty="0">
                <a:effectLst/>
              </a:rPr>
              <a:t>美</a:t>
            </a:r>
            <a:r>
              <a:rPr lang="en-US" altLang="zh-CN" sz="2400" kern="100" dirty="0">
                <a:effectLst/>
              </a:rPr>
              <a:t>] </a:t>
            </a:r>
            <a:r>
              <a:rPr lang="en-US" altLang="zh-CN" sz="2400" u="none" strike="noStrike" kern="100" dirty="0" err="1">
                <a:solidFill>
                  <a:srgbClr val="0563C1"/>
                </a:solidFill>
                <a:effectLst/>
                <a:hlinkClick r:id="rId2"/>
              </a:rPr>
              <a:t>Anany</a:t>
            </a:r>
            <a:r>
              <a:rPr lang="en-US" altLang="zh-CN" sz="2400" u="none" strike="noStrike" kern="100" dirty="0">
                <a:solidFill>
                  <a:srgbClr val="0563C1"/>
                </a:solidFill>
                <a:effectLst/>
                <a:hlinkClick r:id="rId2"/>
              </a:rPr>
              <a:t> Levitin</a:t>
            </a:r>
            <a:r>
              <a:rPr lang="en-US" altLang="zh-CN" sz="2400" kern="100" dirty="0">
                <a:effectLst/>
              </a:rPr>
              <a:t>. Introduction to the Design and Analysis of Algorithms, Third Edition. </a:t>
            </a:r>
            <a:r>
              <a:rPr lang="zh-CN" altLang="zh-CN" sz="2400" kern="100" dirty="0">
                <a:effectLst/>
              </a:rPr>
              <a:t>北京：清华大学出版社，</a:t>
            </a:r>
            <a:r>
              <a:rPr lang="en-US" altLang="zh-CN" sz="2400" kern="100" dirty="0">
                <a:effectLst/>
              </a:rPr>
              <a:t>2015</a:t>
            </a:r>
            <a:endParaRPr lang="zh-CN" altLang="zh-CN" sz="2400" kern="100" dirty="0">
              <a:effectLst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FB7A95-1C75-4E7C-9832-E3D7B1DAA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71609A-3AD1-45C5-8D6B-893909C03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6D9899-FFC4-4415-945E-A63DE331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4693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0E712-F2B1-4958-9474-D377C8721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itchFamily="18" charset="0"/>
              </a:rPr>
              <a:t>教学资料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BA26F6-4E0E-4D43-A4F4-BBF0D71B9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766044" cy="5591986"/>
          </a:xfrm>
        </p:spPr>
        <p:txBody>
          <a:bodyPr>
            <a:normAutofit/>
          </a:bodyPr>
          <a:lstStyle/>
          <a:p>
            <a:r>
              <a:rPr lang="zh-CN" altLang="zh-CN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参考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课程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屈婉玲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算法设计与分析，中国大学慕课，</a:t>
            </a:r>
            <a:r>
              <a:rPr lang="en-US" altLang="zh-CN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hlinkClick r:id="rId2"/>
              </a:rPr>
              <a:t>https://www.icourse163.org/course/PKU-1002525003</a:t>
            </a:r>
            <a:endParaRPr lang="en-US" altLang="zh-CN" u="sng" kern="100" dirty="0">
              <a:solidFill>
                <a:srgbClr val="0563C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MITOPENCOURSEWARE. Design and Analysis of Algorithms, </a:t>
            </a:r>
            <a:r>
              <a:rPr lang="en-US" altLang="zh-CN" u="sng" kern="100" dirty="0">
                <a:solidFill>
                  <a:srgbClr val="0563C1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3"/>
              </a:rPr>
              <a:t>https://ocw.mit.edu/courses/electrical</a:t>
            </a:r>
            <a:r>
              <a:rPr lang="en-US" altLang="zh-CN" u="sng" kern="100" dirty="0">
                <a:solidFill>
                  <a:srgbClr val="0563C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engineering-and-computer-science/6-046j-design-and-analysis-of-algorithms-spring-2015/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FB7A95-1C75-4E7C-9832-E3D7B1DAA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71609A-3AD1-45C5-8D6B-893909C03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6D9899-FFC4-4415-945E-A63DE331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1228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BA9E4-AD16-48BF-9C72-26FCCCF0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答疑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93BA3E-A29F-419E-85CA-4FE1C7B31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Times New Roman" pitchFamily="18" charset="0"/>
              </a:rPr>
              <a:t>答疑</a:t>
            </a:r>
            <a:endParaRPr lang="en-US" altLang="zh-CN" dirty="0">
              <a:cs typeface="Times New Roman" pitchFamily="18" charset="0"/>
            </a:endParaRPr>
          </a:p>
          <a:p>
            <a:pPr lvl="1"/>
            <a:r>
              <a:rPr lang="zh-CN" altLang="en-US" dirty="0">
                <a:cs typeface="Times New Roman" pitchFamily="18" charset="0"/>
              </a:rPr>
              <a:t>周三下午</a:t>
            </a:r>
            <a:r>
              <a:rPr lang="en-US" altLang="zh-CN" dirty="0">
                <a:cs typeface="Times New Roman" pitchFamily="18" charset="0"/>
              </a:rPr>
              <a:t>14:00—18:00</a:t>
            </a:r>
            <a:r>
              <a:rPr lang="zh-CN" altLang="en-US" dirty="0">
                <a:cs typeface="Times New Roman" pitchFamily="18" charset="0"/>
              </a:rPr>
              <a:t>，教三楼</a:t>
            </a:r>
            <a:r>
              <a:rPr lang="en-US" altLang="zh-CN" dirty="0">
                <a:cs typeface="Times New Roman" pitchFamily="18" charset="0"/>
              </a:rPr>
              <a:t>918</a:t>
            </a:r>
            <a:endParaRPr lang="en-US" altLang="zh-CN" dirty="0"/>
          </a:p>
          <a:p>
            <a:r>
              <a:rPr lang="zh-CN" altLang="en-US" dirty="0">
                <a:cs typeface="Times New Roman" pitchFamily="18" charset="0"/>
              </a:rPr>
              <a:t>任课教师联系方式</a:t>
            </a:r>
            <a:endParaRPr lang="en-US" altLang="zh-CN" dirty="0">
              <a:cs typeface="Times New Roman" pitchFamily="18" charset="0"/>
            </a:endParaRPr>
          </a:p>
          <a:p>
            <a:pPr lvl="1"/>
            <a:r>
              <a:rPr lang="en-US" altLang="zh-CN" dirty="0">
                <a:cs typeface="Times New Roman" pitchFamily="18" charset="0"/>
              </a:rPr>
              <a:t>yewen@bupt.edu.cn</a:t>
            </a:r>
          </a:p>
          <a:p>
            <a:r>
              <a:rPr lang="zh-CN" altLang="en-US" dirty="0">
                <a:cs typeface="Times New Roman" pitchFamily="18" charset="0"/>
              </a:rPr>
              <a:t>研究生助教</a:t>
            </a:r>
            <a:endParaRPr lang="en-US" altLang="zh-CN" dirty="0">
              <a:cs typeface="Times New Roman" pitchFamily="18" charset="0"/>
            </a:endParaRPr>
          </a:p>
          <a:p>
            <a:pPr lvl="1"/>
            <a:r>
              <a:rPr lang="zh-CN" altLang="en-US" dirty="0">
                <a:cs typeface="Times New Roman" pitchFamily="18" charset="0"/>
              </a:rPr>
              <a:t>赵遵涵，</a:t>
            </a:r>
            <a:r>
              <a:rPr lang="en-US" altLang="zh-CN" dirty="0">
                <a:cs typeface="Times New Roman" pitchFamily="18" charset="0"/>
              </a:rPr>
              <a:t>zhaozunhan@bupt.edu.cn</a:t>
            </a:r>
          </a:p>
          <a:p>
            <a:r>
              <a:rPr lang="zh-CN" altLang="en-US" dirty="0">
                <a:cs typeface="Times New Roman" pitchFamily="18" charset="0"/>
              </a:rPr>
              <a:t>课程微信群</a:t>
            </a:r>
            <a:endParaRPr lang="en-US" altLang="zh-CN" dirty="0"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A613BB-18E4-49A8-BCD9-3F45EFA09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221533-3620-4AA1-BE0E-CB68C8496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FD57BA-9E81-4A83-BBD7-953427BB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D865A5-957E-45A1-8494-257C2BBAB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873" y="820848"/>
            <a:ext cx="3512831" cy="461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44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6C0595-78CC-4246-8D1F-A272CB937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itchFamily="18" charset="0"/>
              </a:rPr>
              <a:t>算法相关竞赛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1F1277-F22F-44EA-88C3-62DACBEF5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50225"/>
            <a:ext cx="8897136" cy="5235796"/>
          </a:xfrm>
        </p:spPr>
        <p:txBody>
          <a:bodyPr>
            <a:normAutofit/>
          </a:bodyPr>
          <a:lstStyle/>
          <a:p>
            <a:r>
              <a:rPr lang="en-US" altLang="zh-CN" dirty="0"/>
              <a:t>ACM</a:t>
            </a:r>
            <a:r>
              <a:rPr lang="zh-CN" altLang="en-US" dirty="0"/>
              <a:t>程序设计竞赛</a:t>
            </a:r>
            <a:endParaRPr lang="en-US" altLang="zh-CN" dirty="0"/>
          </a:p>
          <a:p>
            <a:pPr lvl="1"/>
            <a:r>
              <a:rPr lang="en-US" altLang="zh-CN" dirty="0" err="1"/>
              <a:t>Bupt</a:t>
            </a:r>
            <a:r>
              <a:rPr lang="en-US" altLang="zh-CN" dirty="0"/>
              <a:t> </a:t>
            </a:r>
            <a:r>
              <a:rPr lang="zh-CN" altLang="en-US" dirty="0"/>
              <a:t>团队多次进入世界总决赛，</a:t>
            </a:r>
            <a:r>
              <a:rPr lang="en-US" altLang="zh-CN" dirty="0"/>
              <a:t>e.g. 2018 </a:t>
            </a:r>
          </a:p>
          <a:p>
            <a:pPr lvl="1"/>
            <a:endParaRPr lang="en-US" altLang="zh-CN" dirty="0"/>
          </a:p>
          <a:p>
            <a:r>
              <a:rPr lang="zh-CN" altLang="en-US" sz="2400" dirty="0"/>
              <a:t>中国计算机学会</a:t>
            </a:r>
            <a:r>
              <a:rPr lang="en-US" altLang="zh-CN" sz="2400" dirty="0"/>
              <a:t>CSP</a:t>
            </a:r>
            <a:r>
              <a:rPr lang="zh-CN" altLang="en-US" sz="2400" dirty="0"/>
              <a:t>软件能力认证考试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AI</a:t>
            </a:r>
            <a:r>
              <a:rPr lang="zh-CN" altLang="en-US" dirty="0"/>
              <a:t>、大数据类竞赛 </a:t>
            </a:r>
            <a:r>
              <a:rPr lang="en-US" altLang="zh-CN" dirty="0"/>
              <a:t>vs </a:t>
            </a:r>
            <a:r>
              <a:rPr lang="zh-CN" altLang="en-US" dirty="0"/>
              <a:t>程序设计类竞赛</a:t>
            </a:r>
            <a:endParaRPr lang="en-US" altLang="zh-CN" dirty="0"/>
          </a:p>
          <a:p>
            <a:pPr lvl="1"/>
            <a:r>
              <a:rPr lang="en-US" altLang="zh-CN" dirty="0"/>
              <a:t>Kaggle, </a:t>
            </a:r>
            <a:r>
              <a:rPr lang="zh-CN" altLang="en-US" dirty="0"/>
              <a:t>阿里天池大数据竞赛，</a:t>
            </a:r>
            <a:r>
              <a:rPr lang="en-US" altLang="zh-CN" dirty="0"/>
              <a:t>CCF</a:t>
            </a:r>
            <a:r>
              <a:rPr lang="zh-CN" altLang="en-US" dirty="0"/>
              <a:t>举办的相关竞赛</a:t>
            </a:r>
            <a:endParaRPr lang="en-US" altLang="zh-CN" dirty="0"/>
          </a:p>
          <a:p>
            <a:pPr lvl="1"/>
            <a:r>
              <a:rPr lang="zh-CN" altLang="en-US" dirty="0"/>
              <a:t>阿里天池大数据竞赛</a:t>
            </a:r>
            <a:endParaRPr lang="en-US" altLang="zh-CN" dirty="0"/>
          </a:p>
          <a:p>
            <a:pPr lvl="2"/>
            <a:r>
              <a:rPr lang="zh-CN" altLang="en-US" dirty="0"/>
              <a:t>面料裁剪利用率优化，</a:t>
            </a:r>
            <a:r>
              <a:rPr lang="en-US" altLang="zh-CN" dirty="0"/>
              <a:t>Cutting and </a:t>
            </a:r>
            <a:r>
              <a:rPr lang="en-US" altLang="zh-CN" dirty="0">
                <a:solidFill>
                  <a:srgbClr val="FF0000"/>
                </a:solidFill>
              </a:rPr>
              <a:t>Packing</a:t>
            </a:r>
            <a:r>
              <a:rPr lang="en-US" altLang="zh-CN" dirty="0"/>
              <a:t> Optimization</a:t>
            </a:r>
          </a:p>
          <a:p>
            <a:pPr marL="0" indent="0">
              <a:buNone/>
            </a:pPr>
            <a:r>
              <a:rPr lang="en-US" altLang="zh-CN" dirty="0"/>
              <a:t>      【Chapter 5/6 </a:t>
            </a:r>
            <a:r>
              <a:rPr lang="zh-CN" altLang="en-US" dirty="0"/>
              <a:t>圆排列问题</a:t>
            </a:r>
            <a:r>
              <a:rPr lang="en-US" altLang="zh-CN" dirty="0"/>
              <a:t>】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9D566A-3025-4ECF-B9B9-BAB7AEB64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9949ED-8ECE-4EE7-A0E3-D294E4A21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4E3CCD-9111-4B37-9B9A-057A83DE1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3137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1C954-5F00-4DFC-A432-EB2AFFBF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C6600"/>
                </a:solidFill>
              </a:rPr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45A570-F3A7-47D6-822C-06305E434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06" y="768136"/>
            <a:ext cx="8897136" cy="5656231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itchFamily="18" charset="0"/>
              </a:rPr>
              <a:t>课程概述</a:t>
            </a:r>
            <a:r>
              <a:rPr lang="en-US" altLang="zh-CN" sz="2400" dirty="0">
                <a:solidFill>
                  <a:schemeClr val="tx1"/>
                </a:solidFill>
                <a:latin typeface="Times New Roman" pitchFamily="18" charset="0"/>
              </a:rPr>
              <a:t>/</a:t>
            </a:r>
            <a:r>
              <a:rPr lang="zh-CN" altLang="en-US" sz="2400" dirty="0">
                <a:solidFill>
                  <a:schemeClr val="tx1"/>
                </a:solidFill>
                <a:latin typeface="Times New Roman" pitchFamily="18" charset="0"/>
              </a:rPr>
              <a:t>专业培养方案（</a:t>
            </a:r>
            <a:r>
              <a:rPr lang="en-US" altLang="zh-CN" sz="2400" dirty="0">
                <a:solidFill>
                  <a:schemeClr val="tx1"/>
                </a:solidFill>
                <a:latin typeface="Times New Roman" pitchFamily="18" charset="0"/>
              </a:rPr>
              <a:t>2021</a:t>
            </a:r>
            <a:r>
              <a:rPr lang="zh-CN" altLang="en-US" sz="2400" dirty="0">
                <a:solidFill>
                  <a:schemeClr val="tx1"/>
                </a:solidFill>
                <a:latin typeface="Times New Roman" pitchFamily="18" charset="0"/>
              </a:rPr>
              <a:t>版）</a:t>
            </a:r>
            <a:endParaRPr lang="en-US" altLang="zh-CN" sz="2400" dirty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Computing Curricular 2020(CC2020)/ Computing Science Curricula 2013 (CSC2013) </a:t>
            </a:r>
          </a:p>
          <a:p>
            <a:pPr lvl="1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Knowledge Body in Computer Science</a:t>
            </a:r>
          </a:p>
          <a:p>
            <a:pPr lvl="1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Knowledge Unites in Algorithm and Complexity</a:t>
            </a:r>
            <a:endParaRPr lang="en-US" altLang="zh-CN" dirty="0">
              <a:solidFill>
                <a:schemeClr val="tx1"/>
              </a:solidFill>
              <a:latin typeface="+mn-lt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Times New Roman" pitchFamily="18" charset="0"/>
              </a:rPr>
              <a:t>教学内容</a:t>
            </a:r>
            <a:r>
              <a:rPr lang="en-US" altLang="zh-CN" dirty="0">
                <a:latin typeface="Times New Roman" pitchFamily="18" charset="0"/>
              </a:rPr>
              <a:t>/</a:t>
            </a:r>
            <a:r>
              <a:rPr lang="zh-CN" altLang="en-US" dirty="0">
                <a:latin typeface="Times New Roman" pitchFamily="18" charset="0"/>
              </a:rPr>
              <a:t>课程实验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教学资料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Times New Roman" pitchFamily="18" charset="0"/>
              </a:rPr>
              <a:t>算法相关竞赛</a:t>
            </a:r>
            <a:endParaRPr lang="en-US" altLang="zh-CN" sz="2400" dirty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</a:rPr>
              <a:t>CCF CSP</a:t>
            </a:r>
          </a:p>
          <a:p>
            <a:r>
              <a:rPr lang="zh-CN" altLang="en-US" sz="2400" dirty="0">
                <a:solidFill>
                  <a:schemeClr val="tx1"/>
                </a:solidFill>
                <a:latin typeface="Times New Roman" pitchFamily="18" charset="0"/>
              </a:rPr>
              <a:t>成绩评定</a:t>
            </a:r>
            <a:endParaRPr lang="en-US" altLang="zh-CN" sz="2400" dirty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其它</a:t>
            </a:r>
            <a:endParaRPr lang="en-US" altLang="zh-CN" dirty="0">
              <a:latin typeface="Times New Roman" pitchFamily="18" charset="0"/>
            </a:endParaRPr>
          </a:p>
          <a:p>
            <a:pPr lvl="2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B379B6-A72D-4428-9A83-A9786E75C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1C6F-6F4E-4C90-897A-D568591FD63E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616CA-D282-4253-B70E-A873EFBD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8C31E0-E4E2-4166-A38B-16F7E776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30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47905-548B-4A08-9B82-03D01FBD1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CCF CSP</a:t>
            </a:r>
            <a:r>
              <a:rPr lang="zh-CN" altLang="en-US" sz="2800" dirty="0"/>
              <a:t>软件能力认证考试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8B8A8-374F-4FF3-82BD-67E5706E9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5697709"/>
          </a:xfrm>
        </p:spPr>
        <p:txBody>
          <a:bodyPr>
            <a:normAutofit/>
          </a:bodyPr>
          <a:lstStyle/>
          <a:p>
            <a:r>
              <a:rPr lang="zh-CN" altLang="en-US" dirty="0"/>
              <a:t>中国计算机学会</a:t>
            </a:r>
            <a:r>
              <a:rPr lang="en-US" altLang="zh-CN" dirty="0"/>
              <a:t>(CCF)</a:t>
            </a:r>
            <a:r>
              <a:rPr lang="zh-CN" altLang="en-US" dirty="0"/>
              <a:t>主办的 </a:t>
            </a:r>
            <a:r>
              <a:rPr lang="en-US" altLang="zh-CN" dirty="0"/>
              <a:t>CCF </a:t>
            </a:r>
            <a:r>
              <a:rPr lang="zh-CN" altLang="en-US" dirty="0"/>
              <a:t>计算机软件能力认证</a:t>
            </a:r>
            <a:r>
              <a:rPr lang="en-US" altLang="zh-CN" b="1" dirty="0">
                <a:solidFill>
                  <a:srgbClr val="F72401"/>
                </a:solidFill>
              </a:rPr>
              <a:t>(CCF CSP    </a:t>
            </a:r>
            <a:r>
              <a:rPr lang="en-US" altLang="zh-CN" b="1" dirty="0">
                <a:hlinkClick r:id="rId2"/>
              </a:rPr>
              <a:t>http://cspro.org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F72401"/>
                </a:solidFill>
              </a:rPr>
              <a:t>)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Certified Software Professional</a:t>
            </a:r>
            <a:r>
              <a:rPr lang="zh-CN" altLang="en-US" dirty="0"/>
              <a:t>（</a:t>
            </a:r>
            <a:r>
              <a:rPr lang="en-US" altLang="zh-CN" dirty="0"/>
              <a:t>CSP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目标：重点考察</a:t>
            </a:r>
            <a:r>
              <a:rPr lang="zh-CN" altLang="en-US" b="1" dirty="0">
                <a:solidFill>
                  <a:schemeClr val="accent2"/>
                </a:solidFill>
              </a:rPr>
              <a:t>软件开发者的实际编程能力</a:t>
            </a:r>
            <a:r>
              <a:rPr lang="zh-CN" altLang="en-US" dirty="0"/>
              <a:t>，向企业和高校推荐合格的软件人才</a:t>
            </a:r>
            <a:endParaRPr lang="en-US" altLang="zh-CN" dirty="0"/>
          </a:p>
          <a:p>
            <a:pPr lvl="1"/>
            <a:r>
              <a:rPr lang="zh-CN" altLang="en-US" dirty="0"/>
              <a:t>以高校和企业的需求为核心，为参与</a:t>
            </a:r>
            <a:r>
              <a:rPr lang="zh-CN" altLang="en-US" b="1" dirty="0">
                <a:solidFill>
                  <a:schemeClr val="accent2"/>
                </a:solidFill>
              </a:rPr>
              <a:t>认证的人员</a:t>
            </a:r>
            <a:r>
              <a:rPr lang="zh-CN" altLang="en-US" dirty="0"/>
              <a:t>提供升学和就业的机会</a:t>
            </a:r>
            <a:endParaRPr lang="en-US" altLang="zh-CN" dirty="0"/>
          </a:p>
          <a:p>
            <a:pPr lvl="1"/>
            <a:r>
              <a:rPr lang="zh-CN" altLang="en-US" dirty="0"/>
              <a:t>满足了</a:t>
            </a:r>
            <a:r>
              <a:rPr lang="en-US" altLang="zh-CN" b="1" dirty="0">
                <a:solidFill>
                  <a:schemeClr val="accent2"/>
                </a:solidFill>
              </a:rPr>
              <a:t>IT</a:t>
            </a:r>
            <a:r>
              <a:rPr lang="zh-CN" altLang="en-US" b="1" dirty="0">
                <a:solidFill>
                  <a:schemeClr val="accent2"/>
                </a:solidFill>
              </a:rPr>
              <a:t>企业和高校</a:t>
            </a:r>
            <a:r>
              <a:rPr lang="zh-CN" altLang="en-US" dirty="0"/>
              <a:t>的需求，降低</a:t>
            </a:r>
            <a:r>
              <a:rPr lang="en-US" altLang="zh-CN" dirty="0"/>
              <a:t>IT</a:t>
            </a:r>
            <a:r>
              <a:rPr lang="zh-CN" altLang="en-US" dirty="0"/>
              <a:t>企业招聘软件人才和高校筛选人才的成本，同时也检验了高校计算机及相关专业的教学水平，促进高校计算机教育改革。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发起单位（</a:t>
            </a:r>
            <a:r>
              <a:rPr lang="en-US" altLang="zh-CN" dirty="0"/>
              <a:t>2014/03</a:t>
            </a:r>
            <a:r>
              <a:rPr lang="zh-CN" altLang="en-US" dirty="0"/>
              <a:t>）：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AE3990-CDCF-4907-9E9A-C9ECA9C2D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CD7079-A921-4F52-A649-9B7937E08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300DA8-BC57-4FCD-AD1E-4166D6032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3771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596D7F-AC14-46EC-A32A-99DDFEDCB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326801-B832-4C00-8311-E64C97DD6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542D19-8217-49E6-B5AF-C939AF485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5E54CF9-3F1F-4039-9D1F-F0DA6CC61778}"/>
              </a:ext>
            </a:extLst>
          </p:cNvPr>
          <p:cNvSpPr txBox="1">
            <a:spLocks/>
          </p:cNvSpPr>
          <p:nvPr/>
        </p:nvSpPr>
        <p:spPr>
          <a:xfrm>
            <a:off x="639390" y="413649"/>
            <a:ext cx="7886700" cy="6197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CCF CSP</a:t>
            </a:r>
            <a:r>
              <a:rPr lang="zh-CN" altLang="en-US"/>
              <a:t>发起单位</a:t>
            </a:r>
            <a:endParaRPr lang="zh-CN" alt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87A333B-B1A1-4645-9231-5F6C11065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512" y="5724808"/>
            <a:ext cx="1597845" cy="692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10EF810-8454-42CC-82BB-1821F59C2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78" y="326251"/>
            <a:ext cx="7321807" cy="3155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A592DF10-87CB-4910-B82E-48DD854E1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27" y="3383118"/>
            <a:ext cx="6876256" cy="999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67BF3D0-70F1-46FF-8BD3-679071A27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90" y="4410406"/>
            <a:ext cx="6427924" cy="73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F08E81B5-F7C2-48BE-93C2-3F33DB57F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97" y="5157762"/>
            <a:ext cx="6405877" cy="61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91F747A-4828-47F1-96A6-011D4C952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46" y="5779917"/>
            <a:ext cx="2823066" cy="669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5286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57C7CB-BC17-46B7-8142-C96421E3F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EB7D4A-ED36-49A5-8A0A-6492CCFAD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73013C-C7FD-4DB2-9D79-F7B8910E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1707B6-1233-48B7-8807-DB18C4B9D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18" y="318707"/>
            <a:ext cx="8534118" cy="519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52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62ACA6E-3226-4974-AD90-3528F98B6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975" y="305924"/>
            <a:ext cx="8014282" cy="6130406"/>
          </a:xfr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746F45-06DF-4106-A99D-23DF0B044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1D0075-8664-4802-A636-116397785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52F945-DB71-493A-8B3B-F4B6C757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561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2B7DCE-F5F4-4430-A927-D718C0D7B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40D941-BCA3-44E8-86F8-11A78D8CD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3E4E5F-0E27-42BB-B3C8-9B54EEB48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13C84731-820B-4E80-B5E1-5DAA17DE9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00" y="354372"/>
            <a:ext cx="8631607" cy="5644686"/>
          </a:xfrm>
        </p:spPr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9AB850C7-5351-4EDA-AA97-9A7322076B17}"/>
              </a:ext>
            </a:extLst>
          </p:cNvPr>
          <p:cNvSpPr/>
          <p:nvPr/>
        </p:nvSpPr>
        <p:spPr>
          <a:xfrm>
            <a:off x="1744980" y="2663190"/>
            <a:ext cx="1047750" cy="34290"/>
          </a:xfrm>
          <a:custGeom>
            <a:avLst/>
            <a:gdLst>
              <a:gd name="connsiteX0" fmla="*/ 0 w 1047750"/>
              <a:gd name="connsiteY0" fmla="*/ 0 h 34290"/>
              <a:gd name="connsiteX1" fmla="*/ 7620 w 1047750"/>
              <a:gd name="connsiteY1" fmla="*/ 19050 h 34290"/>
              <a:gd name="connsiteX2" fmla="*/ 19050 w 1047750"/>
              <a:gd name="connsiteY2" fmla="*/ 22860 h 34290"/>
              <a:gd name="connsiteX3" fmla="*/ 30480 w 1047750"/>
              <a:gd name="connsiteY3" fmla="*/ 30480 h 34290"/>
              <a:gd name="connsiteX4" fmla="*/ 60960 w 1047750"/>
              <a:gd name="connsiteY4" fmla="*/ 26670 h 34290"/>
              <a:gd name="connsiteX5" fmla="*/ 72390 w 1047750"/>
              <a:gd name="connsiteY5" fmla="*/ 22860 h 34290"/>
              <a:gd name="connsiteX6" fmla="*/ 118110 w 1047750"/>
              <a:gd name="connsiteY6" fmla="*/ 11430 h 34290"/>
              <a:gd name="connsiteX7" fmla="*/ 171450 w 1047750"/>
              <a:gd name="connsiteY7" fmla="*/ 19050 h 34290"/>
              <a:gd name="connsiteX8" fmla="*/ 194310 w 1047750"/>
              <a:gd name="connsiteY8" fmla="*/ 30480 h 34290"/>
              <a:gd name="connsiteX9" fmla="*/ 217170 w 1047750"/>
              <a:gd name="connsiteY9" fmla="*/ 34290 h 34290"/>
              <a:gd name="connsiteX10" fmla="*/ 270510 w 1047750"/>
              <a:gd name="connsiteY10" fmla="*/ 22860 h 34290"/>
              <a:gd name="connsiteX11" fmla="*/ 293370 w 1047750"/>
              <a:gd name="connsiteY11" fmla="*/ 15240 h 34290"/>
              <a:gd name="connsiteX12" fmla="*/ 396240 w 1047750"/>
              <a:gd name="connsiteY12" fmla="*/ 3810 h 34290"/>
              <a:gd name="connsiteX13" fmla="*/ 483870 w 1047750"/>
              <a:gd name="connsiteY13" fmla="*/ 11430 h 34290"/>
              <a:gd name="connsiteX14" fmla="*/ 510540 w 1047750"/>
              <a:gd name="connsiteY14" fmla="*/ 15240 h 34290"/>
              <a:gd name="connsiteX15" fmla="*/ 674370 w 1047750"/>
              <a:gd name="connsiteY15" fmla="*/ 26670 h 34290"/>
              <a:gd name="connsiteX16" fmla="*/ 765810 w 1047750"/>
              <a:gd name="connsiteY16" fmla="*/ 22860 h 34290"/>
              <a:gd name="connsiteX17" fmla="*/ 1047750 w 1047750"/>
              <a:gd name="connsiteY17" fmla="*/ 19050 h 34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7750" h="34290">
                <a:moveTo>
                  <a:pt x="0" y="0"/>
                </a:moveTo>
                <a:cubicBezTo>
                  <a:pt x="2540" y="6350"/>
                  <a:pt x="3242" y="13796"/>
                  <a:pt x="7620" y="19050"/>
                </a:cubicBezTo>
                <a:cubicBezTo>
                  <a:pt x="10191" y="22135"/>
                  <a:pt x="15458" y="21064"/>
                  <a:pt x="19050" y="22860"/>
                </a:cubicBezTo>
                <a:cubicBezTo>
                  <a:pt x="23146" y="24908"/>
                  <a:pt x="26670" y="27940"/>
                  <a:pt x="30480" y="30480"/>
                </a:cubicBezTo>
                <a:cubicBezTo>
                  <a:pt x="40640" y="29210"/>
                  <a:pt x="50886" y="28502"/>
                  <a:pt x="60960" y="26670"/>
                </a:cubicBezTo>
                <a:cubicBezTo>
                  <a:pt x="64911" y="25952"/>
                  <a:pt x="68543" y="24014"/>
                  <a:pt x="72390" y="22860"/>
                </a:cubicBezTo>
                <a:cubicBezTo>
                  <a:pt x="100587" y="14401"/>
                  <a:pt x="93285" y="16395"/>
                  <a:pt x="118110" y="11430"/>
                </a:cubicBezTo>
                <a:cubicBezTo>
                  <a:pt x="135890" y="13970"/>
                  <a:pt x="153763" y="15929"/>
                  <a:pt x="171450" y="19050"/>
                </a:cubicBezTo>
                <a:cubicBezTo>
                  <a:pt x="198981" y="23908"/>
                  <a:pt x="166134" y="21088"/>
                  <a:pt x="194310" y="30480"/>
                </a:cubicBezTo>
                <a:cubicBezTo>
                  <a:pt x="201639" y="32923"/>
                  <a:pt x="209550" y="33020"/>
                  <a:pt x="217170" y="34290"/>
                </a:cubicBezTo>
                <a:cubicBezTo>
                  <a:pt x="234950" y="30480"/>
                  <a:pt x="252869" y="27270"/>
                  <a:pt x="270510" y="22860"/>
                </a:cubicBezTo>
                <a:cubicBezTo>
                  <a:pt x="278302" y="20912"/>
                  <a:pt x="285428" y="16443"/>
                  <a:pt x="293370" y="15240"/>
                </a:cubicBezTo>
                <a:cubicBezTo>
                  <a:pt x="327482" y="10072"/>
                  <a:pt x="361950" y="7620"/>
                  <a:pt x="396240" y="3810"/>
                </a:cubicBezTo>
                <a:lnTo>
                  <a:pt x="483870" y="11430"/>
                </a:lnTo>
                <a:cubicBezTo>
                  <a:pt x="492806" y="12324"/>
                  <a:pt x="501594" y="14451"/>
                  <a:pt x="510540" y="15240"/>
                </a:cubicBezTo>
                <a:cubicBezTo>
                  <a:pt x="565936" y="20128"/>
                  <a:pt x="619226" y="23224"/>
                  <a:pt x="674370" y="26670"/>
                </a:cubicBezTo>
                <a:lnTo>
                  <a:pt x="765810" y="22860"/>
                </a:lnTo>
                <a:cubicBezTo>
                  <a:pt x="928521" y="18402"/>
                  <a:pt x="918681" y="19050"/>
                  <a:pt x="1047750" y="19050"/>
                </a:cubicBezTo>
              </a:path>
            </a:pathLst>
          </a:cu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C912F64-0BA8-4A43-BD2C-8CAC4984AD6C}"/>
              </a:ext>
            </a:extLst>
          </p:cNvPr>
          <p:cNvSpPr/>
          <p:nvPr/>
        </p:nvSpPr>
        <p:spPr>
          <a:xfrm>
            <a:off x="5322570" y="3463289"/>
            <a:ext cx="841126" cy="45719"/>
          </a:xfrm>
          <a:custGeom>
            <a:avLst/>
            <a:gdLst>
              <a:gd name="connsiteX0" fmla="*/ 0 w 1047750"/>
              <a:gd name="connsiteY0" fmla="*/ 0 h 34290"/>
              <a:gd name="connsiteX1" fmla="*/ 7620 w 1047750"/>
              <a:gd name="connsiteY1" fmla="*/ 19050 h 34290"/>
              <a:gd name="connsiteX2" fmla="*/ 19050 w 1047750"/>
              <a:gd name="connsiteY2" fmla="*/ 22860 h 34290"/>
              <a:gd name="connsiteX3" fmla="*/ 30480 w 1047750"/>
              <a:gd name="connsiteY3" fmla="*/ 30480 h 34290"/>
              <a:gd name="connsiteX4" fmla="*/ 60960 w 1047750"/>
              <a:gd name="connsiteY4" fmla="*/ 26670 h 34290"/>
              <a:gd name="connsiteX5" fmla="*/ 72390 w 1047750"/>
              <a:gd name="connsiteY5" fmla="*/ 22860 h 34290"/>
              <a:gd name="connsiteX6" fmla="*/ 118110 w 1047750"/>
              <a:gd name="connsiteY6" fmla="*/ 11430 h 34290"/>
              <a:gd name="connsiteX7" fmla="*/ 171450 w 1047750"/>
              <a:gd name="connsiteY7" fmla="*/ 19050 h 34290"/>
              <a:gd name="connsiteX8" fmla="*/ 194310 w 1047750"/>
              <a:gd name="connsiteY8" fmla="*/ 30480 h 34290"/>
              <a:gd name="connsiteX9" fmla="*/ 217170 w 1047750"/>
              <a:gd name="connsiteY9" fmla="*/ 34290 h 34290"/>
              <a:gd name="connsiteX10" fmla="*/ 270510 w 1047750"/>
              <a:gd name="connsiteY10" fmla="*/ 22860 h 34290"/>
              <a:gd name="connsiteX11" fmla="*/ 293370 w 1047750"/>
              <a:gd name="connsiteY11" fmla="*/ 15240 h 34290"/>
              <a:gd name="connsiteX12" fmla="*/ 396240 w 1047750"/>
              <a:gd name="connsiteY12" fmla="*/ 3810 h 34290"/>
              <a:gd name="connsiteX13" fmla="*/ 483870 w 1047750"/>
              <a:gd name="connsiteY13" fmla="*/ 11430 h 34290"/>
              <a:gd name="connsiteX14" fmla="*/ 510540 w 1047750"/>
              <a:gd name="connsiteY14" fmla="*/ 15240 h 34290"/>
              <a:gd name="connsiteX15" fmla="*/ 674370 w 1047750"/>
              <a:gd name="connsiteY15" fmla="*/ 26670 h 34290"/>
              <a:gd name="connsiteX16" fmla="*/ 765810 w 1047750"/>
              <a:gd name="connsiteY16" fmla="*/ 22860 h 34290"/>
              <a:gd name="connsiteX17" fmla="*/ 1047750 w 1047750"/>
              <a:gd name="connsiteY17" fmla="*/ 19050 h 34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7750" h="34290">
                <a:moveTo>
                  <a:pt x="0" y="0"/>
                </a:moveTo>
                <a:cubicBezTo>
                  <a:pt x="2540" y="6350"/>
                  <a:pt x="3242" y="13796"/>
                  <a:pt x="7620" y="19050"/>
                </a:cubicBezTo>
                <a:cubicBezTo>
                  <a:pt x="10191" y="22135"/>
                  <a:pt x="15458" y="21064"/>
                  <a:pt x="19050" y="22860"/>
                </a:cubicBezTo>
                <a:cubicBezTo>
                  <a:pt x="23146" y="24908"/>
                  <a:pt x="26670" y="27940"/>
                  <a:pt x="30480" y="30480"/>
                </a:cubicBezTo>
                <a:cubicBezTo>
                  <a:pt x="40640" y="29210"/>
                  <a:pt x="50886" y="28502"/>
                  <a:pt x="60960" y="26670"/>
                </a:cubicBezTo>
                <a:cubicBezTo>
                  <a:pt x="64911" y="25952"/>
                  <a:pt x="68543" y="24014"/>
                  <a:pt x="72390" y="22860"/>
                </a:cubicBezTo>
                <a:cubicBezTo>
                  <a:pt x="100587" y="14401"/>
                  <a:pt x="93285" y="16395"/>
                  <a:pt x="118110" y="11430"/>
                </a:cubicBezTo>
                <a:cubicBezTo>
                  <a:pt x="135890" y="13970"/>
                  <a:pt x="153763" y="15929"/>
                  <a:pt x="171450" y="19050"/>
                </a:cubicBezTo>
                <a:cubicBezTo>
                  <a:pt x="198981" y="23908"/>
                  <a:pt x="166134" y="21088"/>
                  <a:pt x="194310" y="30480"/>
                </a:cubicBezTo>
                <a:cubicBezTo>
                  <a:pt x="201639" y="32923"/>
                  <a:pt x="209550" y="33020"/>
                  <a:pt x="217170" y="34290"/>
                </a:cubicBezTo>
                <a:cubicBezTo>
                  <a:pt x="234950" y="30480"/>
                  <a:pt x="252869" y="27270"/>
                  <a:pt x="270510" y="22860"/>
                </a:cubicBezTo>
                <a:cubicBezTo>
                  <a:pt x="278302" y="20912"/>
                  <a:pt x="285428" y="16443"/>
                  <a:pt x="293370" y="15240"/>
                </a:cubicBezTo>
                <a:cubicBezTo>
                  <a:pt x="327482" y="10072"/>
                  <a:pt x="361950" y="7620"/>
                  <a:pt x="396240" y="3810"/>
                </a:cubicBezTo>
                <a:lnTo>
                  <a:pt x="483870" y="11430"/>
                </a:lnTo>
                <a:cubicBezTo>
                  <a:pt x="492806" y="12324"/>
                  <a:pt x="501594" y="14451"/>
                  <a:pt x="510540" y="15240"/>
                </a:cubicBezTo>
                <a:cubicBezTo>
                  <a:pt x="565936" y="20128"/>
                  <a:pt x="619226" y="23224"/>
                  <a:pt x="674370" y="26670"/>
                </a:cubicBezTo>
                <a:lnTo>
                  <a:pt x="765810" y="22860"/>
                </a:lnTo>
                <a:cubicBezTo>
                  <a:pt x="928521" y="18402"/>
                  <a:pt x="918681" y="19050"/>
                  <a:pt x="1047750" y="19050"/>
                </a:cubicBezTo>
              </a:path>
            </a:pathLst>
          </a:cu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623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0D013E-CE0D-4AC0-95E9-389A0817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</a:rPr>
              <a:t>CCF CSP</a:t>
            </a:r>
            <a:endParaRPr lang="zh-CN" altLang="en-US" dirty="0">
              <a:latin typeface="Times New Roman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A3285-6F57-4781-BCAC-651701BC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897136" cy="607746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认证内容</a:t>
            </a:r>
            <a:endParaRPr lang="en-US" altLang="zh-CN" sz="2400" dirty="0"/>
          </a:p>
          <a:p>
            <a:pPr lvl="1"/>
            <a:r>
              <a:rPr lang="zh-CN" altLang="en-US" dirty="0"/>
              <a:t>覆盖大学计算机专业所学</a:t>
            </a:r>
            <a:r>
              <a:rPr lang="zh-CN" altLang="en-US" b="1" dirty="0">
                <a:solidFill>
                  <a:srgbClr val="F72401"/>
                </a:solidFill>
              </a:rPr>
              <a:t>程序设计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F72401"/>
                </a:solidFill>
              </a:rPr>
              <a:t>数据结构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F72401"/>
                </a:solidFill>
              </a:rPr>
              <a:t>算法</a:t>
            </a:r>
            <a:r>
              <a:rPr lang="zh-CN" altLang="en-US" dirty="0"/>
              <a:t>，以及相关数学基础知识</a:t>
            </a:r>
            <a:endParaRPr lang="en-US" altLang="zh-CN" dirty="0"/>
          </a:p>
          <a:p>
            <a:pPr lvl="1"/>
            <a:r>
              <a:rPr lang="zh-CN" altLang="en-US" sz="2400" dirty="0"/>
              <a:t>编程语言：</a:t>
            </a:r>
            <a:r>
              <a:rPr lang="en-US" altLang="zh-CN" sz="2400" dirty="0"/>
              <a:t>C/C++</a:t>
            </a:r>
            <a:r>
              <a:rPr lang="zh-CN" altLang="en-US" sz="2400" dirty="0"/>
              <a:t>或</a:t>
            </a:r>
            <a:r>
              <a:rPr lang="en-US" altLang="zh-CN" sz="2400" dirty="0"/>
              <a:t>Java</a:t>
            </a:r>
            <a:r>
              <a:rPr lang="zh-CN" altLang="en-US" sz="2400" dirty="0"/>
              <a:t>。</a:t>
            </a:r>
          </a:p>
          <a:p>
            <a:pPr>
              <a:lnSpc>
                <a:spcPct val="90000"/>
              </a:lnSpc>
            </a:pPr>
            <a:r>
              <a:rPr lang="zh-CN" altLang="en-US" sz="2400" dirty="0"/>
              <a:t>认证方式</a:t>
            </a:r>
            <a:endParaRPr lang="en-US" altLang="zh-CN" dirty="0"/>
          </a:p>
          <a:p>
            <a:pPr lvl="1"/>
            <a:r>
              <a:rPr lang="zh-CN" altLang="en-US" sz="2000" dirty="0"/>
              <a:t>上机编程，编制的程序在限定的时间、空间内通过给定的数据测试后获得相应分数</a:t>
            </a:r>
            <a:endParaRPr lang="en-US" altLang="zh-CN" sz="2000" dirty="0"/>
          </a:p>
          <a:p>
            <a:pPr lvl="1"/>
            <a:r>
              <a:rPr lang="zh-CN" altLang="en-US" sz="2000" dirty="0"/>
              <a:t>卷面</a:t>
            </a:r>
            <a:r>
              <a:rPr lang="en-US" altLang="zh-CN" sz="2000" dirty="0"/>
              <a:t>5</a:t>
            </a:r>
            <a:r>
              <a:rPr lang="zh-CN" altLang="en-US" sz="2000" dirty="0"/>
              <a:t>道题，每题满分</a:t>
            </a:r>
            <a:r>
              <a:rPr lang="en-US" altLang="zh-CN" sz="2000" dirty="0"/>
              <a:t>100</a:t>
            </a:r>
            <a:r>
              <a:rPr lang="zh-CN" altLang="en-US" sz="2000" dirty="0"/>
              <a:t>分，总分</a:t>
            </a:r>
            <a:r>
              <a:rPr lang="en-US" altLang="zh-CN" sz="2000" dirty="0"/>
              <a:t>500</a:t>
            </a:r>
            <a:r>
              <a:rPr lang="zh-CN" altLang="en-US" sz="2000" dirty="0"/>
              <a:t>分，考试时间</a:t>
            </a:r>
            <a:r>
              <a:rPr lang="en-US" altLang="zh-CN" sz="2000" dirty="0"/>
              <a:t>4</a:t>
            </a:r>
            <a:r>
              <a:rPr lang="zh-CN" altLang="en-US" sz="2000" dirty="0"/>
              <a:t>小时</a:t>
            </a:r>
            <a:endParaRPr lang="en-US" altLang="zh-CN" sz="2000" dirty="0"/>
          </a:p>
          <a:p>
            <a:pPr lvl="1"/>
            <a:r>
              <a:rPr lang="zh-CN" altLang="en-US" sz="2000" dirty="0"/>
              <a:t>从第</a:t>
            </a:r>
            <a:r>
              <a:rPr lang="en-US" altLang="zh-CN" sz="2000" dirty="0"/>
              <a:t>1</a:t>
            </a:r>
            <a:r>
              <a:rPr lang="zh-CN" altLang="en-US" sz="2000" dirty="0"/>
              <a:t>题至第</a:t>
            </a:r>
            <a:r>
              <a:rPr lang="en-US" altLang="zh-CN" sz="2000" dirty="0"/>
              <a:t>5</a:t>
            </a:r>
            <a:r>
              <a:rPr lang="zh-CN" altLang="en-US" sz="2000" dirty="0"/>
              <a:t>题，难度依次递进，第</a:t>
            </a:r>
            <a:r>
              <a:rPr lang="en-US" altLang="zh-CN" sz="2000" dirty="0"/>
              <a:t>3</a:t>
            </a:r>
            <a:r>
              <a:rPr lang="zh-CN" altLang="en-US" sz="2000" dirty="0"/>
              <a:t>题与数据结构、算法部分相关第</a:t>
            </a:r>
            <a:r>
              <a:rPr lang="en-US" altLang="zh-CN" sz="2000" dirty="0"/>
              <a:t>4</a:t>
            </a:r>
            <a:r>
              <a:rPr lang="zh-CN" altLang="en-US" sz="2000" dirty="0"/>
              <a:t>、</a:t>
            </a:r>
            <a:r>
              <a:rPr lang="en-US" altLang="zh-CN" sz="2000" dirty="0"/>
              <a:t>5</a:t>
            </a:r>
            <a:r>
              <a:rPr lang="zh-CN" altLang="en-US" sz="2000" dirty="0"/>
              <a:t>题属于算法范围</a:t>
            </a:r>
            <a:endParaRPr lang="en-US" altLang="zh-CN" sz="2000" dirty="0"/>
          </a:p>
          <a:p>
            <a:pPr>
              <a:lnSpc>
                <a:spcPct val="90000"/>
              </a:lnSpc>
            </a:pPr>
            <a:r>
              <a:rPr lang="zh-CN" altLang="en-US" sz="2400" dirty="0"/>
              <a:t>成绩效力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企业认可</a:t>
            </a:r>
            <a:r>
              <a:rPr lang="en-US" altLang="zh-CN" sz="2000" dirty="0"/>
              <a:t>CSP</a:t>
            </a:r>
            <a:r>
              <a:rPr lang="zh-CN" altLang="en-US" sz="2000" dirty="0"/>
              <a:t>成绩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高校研究生复试、保研面试认可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《</a:t>
            </a:r>
            <a:r>
              <a:rPr lang="zh-CN" altLang="en-US" sz="2000" dirty="0"/>
              <a:t>算法设计与分析</a:t>
            </a:r>
            <a:r>
              <a:rPr lang="en-US" altLang="zh-CN" sz="2000" dirty="0"/>
              <a:t>》</a:t>
            </a:r>
            <a:r>
              <a:rPr lang="zh-CN" altLang="en-US" sz="2000" dirty="0"/>
              <a:t>，可用</a:t>
            </a:r>
            <a:r>
              <a:rPr lang="en-US" altLang="zh-CN" sz="2000" dirty="0"/>
              <a:t>CSP</a:t>
            </a:r>
            <a:r>
              <a:rPr lang="zh-CN" altLang="en-US" sz="2000" dirty="0"/>
              <a:t>成绩替换上机编程实验作业的成绩</a:t>
            </a:r>
            <a:endParaRPr lang="en-US" altLang="zh-CN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132928-8CAB-4EF7-944D-7D679F41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77F2C0-32F0-434C-8C60-8419CDF1B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C11D87-AF53-4EC8-A323-7AF894B4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4619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C7CB31-BA14-44CD-8063-85380187D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972CCC-1532-40C2-A04A-6392275A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A32786-8151-421C-8999-4847605FD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C616626-BF3E-448E-B468-D991F7050B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33" y="272127"/>
            <a:ext cx="8560166" cy="4483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A0C7E869-14AE-4D2A-A343-BAAF4ECFD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72" y="4636824"/>
            <a:ext cx="7412627" cy="1816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15C8C59E-F0EA-4A11-ACE3-D8EA953B8F63}"/>
              </a:ext>
            </a:extLst>
          </p:cNvPr>
          <p:cNvSpPr txBox="1"/>
          <p:nvPr/>
        </p:nvSpPr>
        <p:spPr>
          <a:xfrm>
            <a:off x="6732240" y="285293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CSP</a:t>
            </a:r>
            <a:r>
              <a:rPr lang="zh-CN" altLang="en-US" dirty="0"/>
              <a:t>例题 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E9F0BE5-E487-4138-8DA4-E9D6BCC0E3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701126"/>
              </p:ext>
            </p:extLst>
          </p:nvPr>
        </p:nvGraphicFramePr>
        <p:xfrm>
          <a:off x="7891571" y="2655635"/>
          <a:ext cx="914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4" imgW="914400" imgH="787400" progId="Package">
                  <p:embed/>
                </p:oleObj>
              </mc:Choice>
              <mc:Fallback>
                <p:oleObj name="包装程序外壳对象" showAsIcon="1" r:id="rId4" imgW="914400" imgH="787400" progId="Package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1571" y="2655635"/>
                        <a:ext cx="9144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222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BEDAEC-51B3-43E1-9EC2-8ED7B620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成绩评定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1301BE-418B-4626-8CA9-BAF74202B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6093635"/>
          </a:xfrm>
        </p:spPr>
        <p:txBody>
          <a:bodyPr>
            <a:normAutofit/>
          </a:bodyPr>
          <a:lstStyle/>
          <a:p>
            <a:r>
              <a:rPr lang="zh-CN" altLang="en-US" dirty="0"/>
              <a:t>总成绩</a:t>
            </a:r>
            <a:endParaRPr lang="en-US" altLang="zh-CN" dirty="0"/>
          </a:p>
          <a:p>
            <a:pPr lvl="1"/>
            <a:r>
              <a:rPr lang="en-US" altLang="zh-CN" dirty="0"/>
              <a:t>{</a:t>
            </a:r>
            <a:r>
              <a:rPr lang="zh-CN" altLang="en-US" dirty="0"/>
              <a:t>第</a:t>
            </a:r>
            <a:r>
              <a:rPr lang="en-US" altLang="zh-CN" dirty="0"/>
              <a:t>1/2</a:t>
            </a:r>
            <a:r>
              <a:rPr lang="zh-CN" altLang="en-US" dirty="0"/>
              <a:t>章作业 </a:t>
            </a:r>
            <a:r>
              <a:rPr lang="en-US" altLang="zh-CN" dirty="0"/>
              <a:t>+ </a:t>
            </a:r>
            <a:r>
              <a:rPr lang="zh-CN" altLang="en-US" b="1" dirty="0">
                <a:solidFill>
                  <a:srgbClr val="FF0000"/>
                </a:solidFill>
              </a:rPr>
              <a:t>上机作业</a:t>
            </a:r>
            <a:r>
              <a:rPr lang="en-US" altLang="zh-CN" dirty="0"/>
              <a:t>}(40%) + </a:t>
            </a:r>
            <a:r>
              <a:rPr lang="zh-CN" altLang="en-US" dirty="0"/>
              <a:t>期终考试</a:t>
            </a:r>
            <a:r>
              <a:rPr lang="en-US" altLang="zh-CN" dirty="0"/>
              <a:t>(60%) </a:t>
            </a:r>
          </a:p>
          <a:p>
            <a:pPr lvl="2"/>
            <a:r>
              <a:rPr lang="zh-CN" altLang="en-US" dirty="0"/>
              <a:t>认真完成，不要抄袭，代码查重 </a:t>
            </a:r>
            <a:endParaRPr lang="en-US" altLang="zh-CN" dirty="0"/>
          </a:p>
          <a:p>
            <a:pPr lvl="1"/>
            <a:r>
              <a:rPr lang="zh-CN" altLang="en-US" dirty="0"/>
              <a:t>无期中测验</a:t>
            </a:r>
            <a:endParaRPr lang="en-US" altLang="zh-CN" sz="2400" dirty="0"/>
          </a:p>
          <a:p>
            <a:r>
              <a:rPr lang="zh-CN" altLang="en-US" dirty="0"/>
              <a:t>掌握</a:t>
            </a:r>
            <a:endParaRPr lang="en-US" altLang="zh-CN" dirty="0"/>
          </a:p>
          <a:p>
            <a:pPr lvl="1"/>
            <a:r>
              <a:rPr lang="en-US" altLang="zh-CN" dirty="0"/>
              <a:t>1. </a:t>
            </a:r>
            <a:r>
              <a:rPr lang="zh-CN" altLang="en-US" dirty="0"/>
              <a:t>各章主要算法策略</a:t>
            </a:r>
            <a:r>
              <a:rPr lang="en-US" altLang="zh-CN" dirty="0"/>
              <a:t>—5</a:t>
            </a:r>
            <a:r>
              <a:rPr lang="zh-CN" altLang="en-US" dirty="0"/>
              <a:t>种策略</a:t>
            </a:r>
            <a:endParaRPr lang="en-US" altLang="zh-CN" dirty="0"/>
          </a:p>
          <a:p>
            <a:pPr lvl="1"/>
            <a:r>
              <a:rPr lang="en-US" altLang="zh-CN" dirty="0"/>
              <a:t>2. </a:t>
            </a:r>
            <a:r>
              <a:rPr lang="zh-CN" altLang="en-US" dirty="0"/>
              <a:t>算法设计策略应用于具体问题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典型问题算法</a:t>
            </a:r>
            <a:endParaRPr lang="en-US" altLang="zh-CN" dirty="0">
              <a:sym typeface="Wingdings" pitchFamily="2" charset="2"/>
            </a:endParaRPr>
          </a:p>
          <a:p>
            <a:pPr lvl="1"/>
            <a:r>
              <a:rPr lang="en-US" altLang="zh-CN" dirty="0"/>
              <a:t>3. </a:t>
            </a:r>
            <a:r>
              <a:rPr lang="zh-CN" altLang="en-US" dirty="0"/>
              <a:t>各章典型问题</a:t>
            </a:r>
            <a:r>
              <a:rPr lang="en-US" altLang="zh-CN" dirty="0"/>
              <a:t>/</a:t>
            </a:r>
            <a:r>
              <a:rPr lang="zh-CN" altLang="en-US" dirty="0"/>
              <a:t>算法</a:t>
            </a:r>
            <a:r>
              <a:rPr lang="zh-CN" altLang="en-US" b="1" dirty="0"/>
              <a:t>设计 </a:t>
            </a:r>
            <a:r>
              <a:rPr lang="en-US" altLang="zh-CN" b="1" dirty="0"/>
              <a:t>+  </a:t>
            </a:r>
            <a:r>
              <a:rPr lang="zh-CN" altLang="en-US" b="1" dirty="0"/>
              <a:t>分析</a:t>
            </a:r>
            <a:endParaRPr lang="en-US" altLang="zh-CN" dirty="0"/>
          </a:p>
          <a:p>
            <a:r>
              <a:rPr lang="zh-CN" altLang="en-US" dirty="0"/>
              <a:t>上机作业</a:t>
            </a:r>
            <a:endParaRPr lang="en-US" altLang="zh-CN" dirty="0"/>
          </a:p>
          <a:p>
            <a:pPr lvl="1"/>
            <a:r>
              <a:rPr lang="zh-CN" altLang="en-US" dirty="0"/>
              <a:t>面向五种典型算法策略，各章典型问题</a:t>
            </a:r>
            <a:r>
              <a:rPr lang="en-US" altLang="zh-CN" dirty="0"/>
              <a:t>/</a:t>
            </a:r>
            <a:r>
              <a:rPr lang="zh-CN" altLang="en-US" dirty="0"/>
              <a:t>算法的编程实现（每章</a:t>
            </a:r>
            <a:r>
              <a:rPr lang="en-US" altLang="zh-CN" dirty="0"/>
              <a:t>3-4</a:t>
            </a:r>
            <a:r>
              <a:rPr lang="zh-CN" altLang="en-US" dirty="0"/>
              <a:t>道），数据验证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429096-7830-434C-BAF6-516BB79C8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E07EAE-F641-406B-8D59-35138CAE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2D9A4E-6C8F-4E74-AE9B-7FE87C3B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0457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BEDAEC-51B3-43E1-9EC2-8ED7B620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成绩评定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1301BE-418B-4626-8CA9-BAF74202B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6093635"/>
          </a:xfrm>
        </p:spPr>
        <p:txBody>
          <a:bodyPr>
            <a:normAutofit/>
          </a:bodyPr>
          <a:lstStyle/>
          <a:p>
            <a:r>
              <a:rPr lang="zh-CN" altLang="en-US" dirty="0"/>
              <a:t>上机作业</a:t>
            </a:r>
            <a:endParaRPr lang="en-US" altLang="zh-CN" dirty="0"/>
          </a:p>
          <a:p>
            <a:pPr lvl="1"/>
            <a:r>
              <a:rPr lang="zh-CN" altLang="en-US" dirty="0"/>
              <a:t>面向五种典型算法策略，各章典型问题</a:t>
            </a:r>
            <a:r>
              <a:rPr lang="en-US" altLang="zh-CN" dirty="0"/>
              <a:t>/</a:t>
            </a:r>
            <a:r>
              <a:rPr lang="zh-CN" altLang="en-US" dirty="0"/>
              <a:t>算法的编程实现（每章</a:t>
            </a:r>
            <a:r>
              <a:rPr lang="en-US" altLang="zh-CN" dirty="0"/>
              <a:t>3-4</a:t>
            </a:r>
            <a:r>
              <a:rPr lang="zh-CN" altLang="en-US" dirty="0"/>
              <a:t>道），数据验证</a:t>
            </a:r>
            <a:endParaRPr lang="en-US" altLang="zh-CN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</a:t>
            </a:r>
            <a:endParaRPr lang="en-US" altLang="zh-CN" dirty="0"/>
          </a:p>
          <a:p>
            <a:pPr lvl="2"/>
            <a:r>
              <a:rPr lang="zh-CN" altLang="en-US" dirty="0"/>
              <a:t>合并排序，快速排序，线性时间选择，平面最近点对</a:t>
            </a:r>
            <a:endParaRPr lang="en-US" altLang="zh-CN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</a:t>
            </a:r>
            <a:endParaRPr lang="en-US" altLang="zh-CN" dirty="0"/>
          </a:p>
          <a:p>
            <a:pPr lvl="2"/>
            <a:r>
              <a:rPr lang="zh-CN" altLang="en-US" dirty="0"/>
              <a:t>最长公共子序列，最大子段和，凸多边形最优三角剖分，背包问题</a:t>
            </a:r>
            <a:endParaRPr lang="en-US" altLang="zh-CN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</a:t>
            </a:r>
            <a:endParaRPr lang="en-US" altLang="zh-CN" dirty="0"/>
          </a:p>
          <a:p>
            <a:pPr lvl="2"/>
            <a:r>
              <a:rPr lang="zh-CN" altLang="en-US" dirty="0"/>
              <a:t>贪心法凸多边形三角剖分，哈夫曼编码，单源最短路径，最小生成树</a:t>
            </a:r>
            <a:endParaRPr lang="en-US" altLang="zh-CN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5/6</a:t>
            </a:r>
            <a:r>
              <a:rPr lang="zh-CN" altLang="en-US" dirty="0"/>
              <a:t>章</a:t>
            </a:r>
            <a:endParaRPr lang="en-US" altLang="zh-CN" dirty="0"/>
          </a:p>
          <a:p>
            <a:pPr lvl="2"/>
            <a:r>
              <a:rPr lang="en-US" altLang="zh-CN" dirty="0"/>
              <a:t>N</a:t>
            </a:r>
            <a:r>
              <a:rPr lang="zh-CN" altLang="en-US" dirty="0"/>
              <a:t>皇后，图的</a:t>
            </a:r>
            <a:r>
              <a:rPr lang="en-US" altLang="zh-CN" dirty="0"/>
              <a:t>m</a:t>
            </a:r>
            <a:r>
              <a:rPr lang="zh-CN" altLang="en-US" dirty="0"/>
              <a:t>着色，旅行商</a:t>
            </a:r>
            <a:r>
              <a:rPr lang="en-US" altLang="zh-CN" dirty="0"/>
              <a:t>TSP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429096-7830-434C-BAF6-516BB79C8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E07EAE-F641-406B-8D59-35138CAE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2D9A4E-6C8F-4E74-AE9B-7FE87C3B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5352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BEDAEC-51B3-43E1-9EC2-8ED7B620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成绩评定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1301BE-418B-4626-8CA9-BAF74202B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6093635"/>
          </a:xfrm>
        </p:spPr>
        <p:txBody>
          <a:bodyPr>
            <a:normAutofit/>
          </a:bodyPr>
          <a:lstStyle/>
          <a:p>
            <a:r>
              <a:rPr lang="zh-CN" altLang="en-US" dirty="0"/>
              <a:t>为鼓励学生参加</a:t>
            </a:r>
            <a:r>
              <a:rPr lang="en-US" altLang="zh-CN" dirty="0"/>
              <a:t>CSP</a:t>
            </a:r>
            <a:r>
              <a:rPr lang="zh-CN" altLang="en-US" dirty="0"/>
              <a:t>认证，允许用</a:t>
            </a:r>
            <a:r>
              <a:rPr lang="en-US" altLang="zh-CN" dirty="0"/>
              <a:t>CCF CSP</a:t>
            </a:r>
            <a:r>
              <a:rPr lang="zh-CN" altLang="en-US" dirty="0"/>
              <a:t>成绩替代上机作业成绩</a:t>
            </a:r>
            <a:endParaRPr lang="en-US" altLang="zh-CN" dirty="0"/>
          </a:p>
          <a:p>
            <a:pPr lvl="1"/>
            <a:r>
              <a:rPr lang="zh-CN" altLang="en-US" dirty="0"/>
              <a:t>以</a:t>
            </a:r>
            <a:r>
              <a:rPr lang="en-US" altLang="zh-CN" dirty="0"/>
              <a:t>CSP</a:t>
            </a:r>
            <a:r>
              <a:rPr lang="zh-CN" altLang="en-US" dirty="0"/>
              <a:t>成绩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300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分作为门槛</a:t>
            </a:r>
            <a:r>
              <a:rPr lang="zh-CN" altLang="en-US" dirty="0"/>
              <a:t>，</a:t>
            </a:r>
            <a:r>
              <a:rPr lang="en-US" altLang="zh-CN" dirty="0"/>
              <a:t>300</a:t>
            </a:r>
            <a:r>
              <a:rPr lang="zh-CN" altLang="en-US" dirty="0"/>
              <a:t>分及以上可替代上机作业成绩</a:t>
            </a:r>
            <a:endParaRPr lang="en-US" altLang="zh-CN" dirty="0"/>
          </a:p>
          <a:p>
            <a:pPr lvl="1"/>
            <a:r>
              <a:rPr lang="en-US" altLang="zh-CN" dirty="0"/>
              <a:t>CSP</a:t>
            </a:r>
            <a:r>
              <a:rPr lang="zh-CN" altLang="en-US" dirty="0"/>
              <a:t>成绩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300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分对应上机成绩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80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分，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380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分对应上机成绩满分</a:t>
            </a:r>
            <a:r>
              <a:rPr lang="zh-CN" altLang="en-US" dirty="0"/>
              <a:t>，</a:t>
            </a:r>
            <a:r>
              <a:rPr lang="en-US" altLang="zh-CN" dirty="0"/>
              <a:t>300-380</a:t>
            </a:r>
            <a:r>
              <a:rPr lang="zh-CN" altLang="en-US" dirty="0"/>
              <a:t>之间成绩随</a:t>
            </a:r>
            <a:r>
              <a:rPr lang="en-US" altLang="zh-CN" dirty="0"/>
              <a:t>CSP</a:t>
            </a:r>
            <a:r>
              <a:rPr lang="zh-CN" altLang="en-US" dirty="0"/>
              <a:t>成绩线性递增</a:t>
            </a:r>
            <a:endParaRPr lang="en-US" altLang="zh-CN" dirty="0"/>
          </a:p>
          <a:p>
            <a:pPr lvl="2"/>
            <a:r>
              <a:rPr lang="en-US" altLang="zh-CN" dirty="0"/>
              <a:t>CCF CSP</a:t>
            </a:r>
            <a:r>
              <a:rPr lang="zh-CN" altLang="en-US" dirty="0"/>
              <a:t>官方标准：</a:t>
            </a:r>
            <a:endParaRPr lang="en-US" altLang="zh-CN" dirty="0"/>
          </a:p>
          <a:p>
            <a:pPr marL="536575" lvl="2" indent="0">
              <a:buNone/>
            </a:pPr>
            <a:r>
              <a:rPr lang="en-US" altLang="zh-CN" dirty="0"/>
              <a:t>         CSP</a:t>
            </a:r>
            <a:r>
              <a:rPr lang="zh-CN" altLang="en-US" dirty="0"/>
              <a:t>成绩达到</a:t>
            </a:r>
            <a:r>
              <a:rPr lang="en-US" altLang="zh-CN" dirty="0"/>
              <a:t>200</a:t>
            </a:r>
            <a:r>
              <a:rPr lang="zh-CN" altLang="en-US" dirty="0"/>
              <a:t>，具备简单程序设计能力；</a:t>
            </a:r>
            <a:endParaRPr lang="en-US" altLang="zh-CN" dirty="0"/>
          </a:p>
          <a:p>
            <a:pPr marL="536575" lvl="2" indent="0">
              <a:buNone/>
            </a:pPr>
            <a:r>
              <a:rPr lang="en-US" altLang="zh-CN" dirty="0"/>
              <a:t>         </a:t>
            </a:r>
            <a:r>
              <a:rPr lang="zh-CN" altLang="en-US" dirty="0"/>
              <a:t>达到</a:t>
            </a:r>
            <a:r>
              <a:rPr lang="en-US" altLang="zh-CN" dirty="0"/>
              <a:t>300</a:t>
            </a:r>
            <a:r>
              <a:rPr lang="zh-CN" altLang="en-US" dirty="0"/>
              <a:t>分，具备数据结构能力；</a:t>
            </a:r>
            <a:endParaRPr lang="en-US" altLang="zh-CN" dirty="0"/>
          </a:p>
          <a:p>
            <a:pPr marL="536575" lvl="2" indent="0">
              <a:buNone/>
            </a:pPr>
            <a:r>
              <a:rPr lang="en-US" altLang="zh-CN" dirty="0"/>
              <a:t>         </a:t>
            </a:r>
            <a:r>
              <a:rPr lang="zh-CN" altLang="en-US" dirty="0"/>
              <a:t>达到</a:t>
            </a:r>
            <a:r>
              <a:rPr lang="en-US" altLang="zh-CN" dirty="0"/>
              <a:t>350</a:t>
            </a:r>
            <a:r>
              <a:rPr lang="zh-CN" altLang="en-US" dirty="0"/>
              <a:t>分，具备初步算法能力 </a:t>
            </a:r>
            <a:endParaRPr lang="en-US" altLang="zh-CN" dirty="0"/>
          </a:p>
          <a:p>
            <a:pPr lvl="1"/>
            <a:r>
              <a:rPr lang="zh-CN" altLang="en-US" dirty="0"/>
              <a:t>对</a:t>
            </a:r>
            <a:r>
              <a:rPr lang="en-US" altLang="zh-CN" dirty="0"/>
              <a:t>CSP</a:t>
            </a:r>
            <a:r>
              <a:rPr lang="zh-CN" altLang="en-US" dirty="0"/>
              <a:t>成绩在</a:t>
            </a:r>
            <a:r>
              <a:rPr lang="en-US" altLang="zh-CN" dirty="0"/>
              <a:t>300</a:t>
            </a:r>
            <a:r>
              <a:rPr lang="zh-CN" altLang="en-US" dirty="0"/>
              <a:t>分以上但没达到</a:t>
            </a:r>
            <a:r>
              <a:rPr lang="en-US" altLang="zh-CN" dirty="0"/>
              <a:t>380</a:t>
            </a:r>
            <a:r>
              <a:rPr lang="zh-CN" altLang="en-US" dirty="0"/>
              <a:t>的学生，允许选做一部分上机作业，以提高平时成绩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429096-7830-434C-BAF6-516BB79C8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E07EAE-F641-406B-8D59-35138CAE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2D9A4E-6C8F-4E74-AE9B-7FE87C3B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621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FCF49E-9DD2-4FC0-885F-717BA6E4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北京邮电大学计算机类专业培养方案（</a:t>
            </a:r>
            <a:r>
              <a:rPr lang="en-US" altLang="zh-CN" dirty="0"/>
              <a:t>2021</a:t>
            </a:r>
            <a:r>
              <a:rPr lang="zh-CN" altLang="en-US" dirty="0"/>
              <a:t>版）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DD3E45-B0AF-4EB0-815B-E0A49C103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17230"/>
            <a:ext cx="8857910" cy="5278969"/>
          </a:xfrm>
        </p:spPr>
        <p:txBody>
          <a:bodyPr>
            <a:normAutofit/>
          </a:bodyPr>
          <a:lstStyle/>
          <a:p>
            <a:r>
              <a:rPr lang="zh-CN" altLang="en-US" dirty="0"/>
              <a:t>定位</a:t>
            </a:r>
            <a:endParaRPr lang="en-US" altLang="zh-CN" dirty="0"/>
          </a:p>
          <a:p>
            <a:pPr lvl="1"/>
            <a:r>
              <a:rPr lang="en-US" altLang="zh-CN" dirty="0"/>
              <a:t>….</a:t>
            </a:r>
            <a:r>
              <a:rPr lang="zh-CN" altLang="zh-CN" dirty="0"/>
              <a:t>宽口径高水平工程技术人才</a:t>
            </a:r>
            <a:r>
              <a:rPr lang="zh-CN" altLang="en-US" dirty="0"/>
              <a:t>（面向</a:t>
            </a:r>
            <a:r>
              <a:rPr lang="zh-CN" altLang="zh-CN" dirty="0"/>
              <a:t>计算机系统及网络领域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复杂工程问题解决能力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预期要求</a:t>
            </a:r>
            <a:endParaRPr lang="en-US" altLang="zh-CN" dirty="0"/>
          </a:p>
          <a:p>
            <a:pPr lvl="1"/>
            <a:r>
              <a:rPr lang="zh-CN" altLang="zh-CN" dirty="0"/>
              <a:t>职业素养与社会责任</a:t>
            </a:r>
            <a:r>
              <a:rPr lang="zh-CN" altLang="en-US" dirty="0"/>
              <a:t>，</a:t>
            </a:r>
            <a:r>
              <a:rPr lang="zh-CN" altLang="zh-CN" dirty="0"/>
              <a:t>知识运用能力</a:t>
            </a:r>
            <a:r>
              <a:rPr lang="zh-CN" altLang="en-US" dirty="0"/>
              <a:t>，</a:t>
            </a:r>
            <a:r>
              <a:rPr lang="zh-CN" altLang="zh-CN" dirty="0"/>
              <a:t>工程实践能力</a:t>
            </a:r>
            <a:r>
              <a:rPr lang="zh-CN" altLang="en-US" dirty="0"/>
              <a:t>，</a:t>
            </a:r>
            <a:r>
              <a:rPr lang="zh-CN" altLang="zh-CN" dirty="0"/>
              <a:t>可持续发展能力</a:t>
            </a:r>
            <a:endParaRPr lang="en-US" altLang="zh-CN" dirty="0"/>
          </a:p>
          <a:p>
            <a:r>
              <a:rPr lang="en-US" altLang="zh-CN" dirty="0"/>
              <a:t>《</a:t>
            </a:r>
            <a:r>
              <a:rPr lang="zh-CN" altLang="en-US" dirty="0"/>
              <a:t>算法设计与分析</a:t>
            </a:r>
            <a:r>
              <a:rPr lang="en-US" altLang="zh-CN" dirty="0"/>
              <a:t>》</a:t>
            </a:r>
            <a:r>
              <a:rPr lang="zh-CN" altLang="en-US" dirty="0"/>
              <a:t>，核心课程，</a:t>
            </a:r>
            <a:r>
              <a:rPr lang="en-US" altLang="zh-CN" dirty="0"/>
              <a:t>2</a:t>
            </a:r>
            <a:r>
              <a:rPr lang="zh-CN" altLang="en-US" dirty="0"/>
              <a:t>学分</a:t>
            </a:r>
            <a:r>
              <a:rPr lang="en-US" altLang="zh-CN" dirty="0"/>
              <a:t>/32</a:t>
            </a:r>
            <a:r>
              <a:rPr lang="zh-CN" altLang="en-US" dirty="0"/>
              <a:t>学时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149A13-6DCA-4F52-985D-F56FC1F6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0951A9-4209-4B66-B959-80123EF1A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950D4F-B8D0-42CA-8A83-8ADD2F89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D52FF39D-AD22-45CE-8E50-DB6869457C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662844"/>
              </p:ext>
            </p:extLst>
          </p:nvPr>
        </p:nvGraphicFramePr>
        <p:xfrm>
          <a:off x="5828469" y="4246103"/>
          <a:ext cx="2639747" cy="152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2" imgW="914400" imgH="787320" progId="AcroExch.Document.DC">
                  <p:embed/>
                </p:oleObj>
              </mc:Choice>
              <mc:Fallback>
                <p:oleObj name="Acrobat Document" showAsIcon="1" r:id="rId2" imgW="914400" imgH="787320" progId="AcroExch.Document.DC">
                  <p:embed/>
                  <p:pic>
                    <p:nvPicPr>
                      <p:cNvPr id="26" name="对象 2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28469" y="4246103"/>
                        <a:ext cx="2639747" cy="152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0665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CD38A-F6F1-4612-A559-BC397B9A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         内卷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=involution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？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E87624-E2B8-470F-82E8-579D9533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F75517-BDB1-4432-919F-20AD03658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570865-4EBE-46B8-9F30-572738C30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1191E0-0628-4811-9F81-2048A7316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10" y="179688"/>
            <a:ext cx="1284690" cy="4394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E46B661-FC5E-4155-8962-CE412B2DE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85" y="1700015"/>
            <a:ext cx="1485528" cy="18276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5F99A5-78CA-4FD5-8A7B-8C873EFF5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86" y="3515952"/>
            <a:ext cx="1451164" cy="6202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6C016EF-B788-4C80-9207-32D173247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619" y="861566"/>
            <a:ext cx="3154064" cy="8862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26D69C-CA89-4EC1-BD50-3B01001F2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4556" y="1776162"/>
            <a:ext cx="1721570" cy="1179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58B9DC0-89FC-452E-A40A-BEA89C7C2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2289" y="3004791"/>
            <a:ext cx="2008590" cy="11314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DA9853F-F700-45EA-9F3E-D46E22A57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0189" y="4136250"/>
            <a:ext cx="2635217" cy="2090623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9494FD78-D3A4-441E-BC3A-844BE1AFC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30" y="784317"/>
            <a:ext cx="3086099" cy="209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BB6DD955-450D-461C-A3C5-C72477A282F5}"/>
              </a:ext>
            </a:extLst>
          </p:cNvPr>
          <p:cNvSpPr/>
          <p:nvPr/>
        </p:nvSpPr>
        <p:spPr>
          <a:xfrm>
            <a:off x="3914602" y="1095799"/>
            <a:ext cx="84842" cy="1346980"/>
          </a:xfrm>
          <a:custGeom>
            <a:avLst/>
            <a:gdLst>
              <a:gd name="connsiteX0" fmla="*/ 61275 w 113122"/>
              <a:gd name="connsiteY0" fmla="*/ 0 h 1795973"/>
              <a:gd name="connsiteX1" fmla="*/ 94269 w 113122"/>
              <a:gd name="connsiteY1" fmla="*/ 37707 h 1795973"/>
              <a:gd name="connsiteX2" fmla="*/ 98982 w 113122"/>
              <a:gd name="connsiteY2" fmla="*/ 61274 h 1795973"/>
              <a:gd name="connsiteX3" fmla="*/ 89555 w 113122"/>
              <a:gd name="connsiteY3" fmla="*/ 141402 h 1795973"/>
              <a:gd name="connsiteX4" fmla="*/ 84842 w 113122"/>
              <a:gd name="connsiteY4" fmla="*/ 155542 h 1795973"/>
              <a:gd name="connsiteX5" fmla="*/ 75415 w 113122"/>
              <a:gd name="connsiteY5" fmla="*/ 193250 h 1795973"/>
              <a:gd name="connsiteX6" fmla="*/ 61275 w 113122"/>
              <a:gd name="connsiteY6" fmla="*/ 216817 h 1795973"/>
              <a:gd name="connsiteX7" fmla="*/ 65988 w 113122"/>
              <a:gd name="connsiteY7" fmla="*/ 659876 h 1795973"/>
              <a:gd name="connsiteX8" fmla="*/ 70702 w 113122"/>
              <a:gd name="connsiteY8" fmla="*/ 688157 h 1795973"/>
              <a:gd name="connsiteX9" fmla="*/ 84842 w 113122"/>
              <a:gd name="connsiteY9" fmla="*/ 730577 h 1795973"/>
              <a:gd name="connsiteX10" fmla="*/ 61275 w 113122"/>
              <a:gd name="connsiteY10" fmla="*/ 966248 h 1795973"/>
              <a:gd name="connsiteX11" fmla="*/ 32994 w 113122"/>
              <a:gd name="connsiteY11" fmla="*/ 1046375 h 1795973"/>
              <a:gd name="connsiteX12" fmla="*/ 18854 w 113122"/>
              <a:gd name="connsiteY12" fmla="*/ 1065229 h 1795973"/>
              <a:gd name="connsiteX13" fmla="*/ 32994 w 113122"/>
              <a:gd name="connsiteY13" fmla="*/ 1173637 h 1795973"/>
              <a:gd name="connsiteX14" fmla="*/ 51848 w 113122"/>
              <a:gd name="connsiteY14" fmla="*/ 1230198 h 1795973"/>
              <a:gd name="connsiteX15" fmla="*/ 56561 w 113122"/>
              <a:gd name="connsiteY15" fmla="*/ 1263192 h 1795973"/>
              <a:gd name="connsiteX16" fmla="*/ 65988 w 113122"/>
              <a:gd name="connsiteY16" fmla="*/ 1282045 h 1795973"/>
              <a:gd name="connsiteX17" fmla="*/ 70702 w 113122"/>
              <a:gd name="connsiteY17" fmla="*/ 1300899 h 1795973"/>
              <a:gd name="connsiteX18" fmla="*/ 84842 w 113122"/>
              <a:gd name="connsiteY18" fmla="*/ 1343320 h 1795973"/>
              <a:gd name="connsiteX19" fmla="*/ 98982 w 113122"/>
              <a:gd name="connsiteY19" fmla="*/ 1494149 h 1795973"/>
              <a:gd name="connsiteX20" fmla="*/ 113122 w 113122"/>
              <a:gd name="connsiteY20" fmla="*/ 1517716 h 1795973"/>
              <a:gd name="connsiteX21" fmla="*/ 103695 w 113122"/>
              <a:gd name="connsiteY21" fmla="*/ 1635551 h 1795973"/>
              <a:gd name="connsiteX22" fmla="*/ 94269 w 113122"/>
              <a:gd name="connsiteY22" fmla="*/ 1654404 h 1795973"/>
              <a:gd name="connsiteX23" fmla="*/ 89555 w 113122"/>
              <a:gd name="connsiteY23" fmla="*/ 1696825 h 1795973"/>
              <a:gd name="connsiteX24" fmla="*/ 75415 w 113122"/>
              <a:gd name="connsiteY24" fmla="*/ 1701538 h 1795973"/>
              <a:gd name="connsiteX25" fmla="*/ 56561 w 113122"/>
              <a:gd name="connsiteY25" fmla="*/ 1758099 h 1795973"/>
              <a:gd name="connsiteX26" fmla="*/ 47134 w 113122"/>
              <a:gd name="connsiteY26" fmla="*/ 1791093 h 1795973"/>
              <a:gd name="connsiteX27" fmla="*/ 0 w 113122"/>
              <a:gd name="connsiteY27" fmla="*/ 1795806 h 179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122" h="1795973">
                <a:moveTo>
                  <a:pt x="61275" y="0"/>
                </a:moveTo>
                <a:cubicBezTo>
                  <a:pt x="67445" y="6170"/>
                  <a:pt x="89593" y="25237"/>
                  <a:pt x="94269" y="37707"/>
                </a:cubicBezTo>
                <a:cubicBezTo>
                  <a:pt x="97082" y="45208"/>
                  <a:pt x="97411" y="53418"/>
                  <a:pt x="98982" y="61274"/>
                </a:cubicBezTo>
                <a:cubicBezTo>
                  <a:pt x="95840" y="87983"/>
                  <a:pt x="93544" y="114806"/>
                  <a:pt x="89555" y="141402"/>
                </a:cubicBezTo>
                <a:cubicBezTo>
                  <a:pt x="88818" y="146315"/>
                  <a:pt x="86149" y="150749"/>
                  <a:pt x="84842" y="155542"/>
                </a:cubicBezTo>
                <a:cubicBezTo>
                  <a:pt x="81433" y="168042"/>
                  <a:pt x="80066" y="181157"/>
                  <a:pt x="75415" y="193250"/>
                </a:cubicBezTo>
                <a:cubicBezTo>
                  <a:pt x="72126" y="201801"/>
                  <a:pt x="65988" y="208961"/>
                  <a:pt x="61275" y="216817"/>
                </a:cubicBezTo>
                <a:cubicBezTo>
                  <a:pt x="29320" y="376570"/>
                  <a:pt x="53018" y="249187"/>
                  <a:pt x="65988" y="659876"/>
                </a:cubicBezTo>
                <a:cubicBezTo>
                  <a:pt x="66290" y="669428"/>
                  <a:pt x="68239" y="678923"/>
                  <a:pt x="70702" y="688157"/>
                </a:cubicBezTo>
                <a:cubicBezTo>
                  <a:pt x="74543" y="702559"/>
                  <a:pt x="80129" y="716437"/>
                  <a:pt x="84842" y="730577"/>
                </a:cubicBezTo>
                <a:cubicBezTo>
                  <a:pt x="76310" y="892686"/>
                  <a:pt x="89292" y="863521"/>
                  <a:pt x="61275" y="966248"/>
                </a:cubicBezTo>
                <a:cubicBezTo>
                  <a:pt x="54596" y="990739"/>
                  <a:pt x="45645" y="1023182"/>
                  <a:pt x="32994" y="1046375"/>
                </a:cubicBezTo>
                <a:cubicBezTo>
                  <a:pt x="29232" y="1053272"/>
                  <a:pt x="23567" y="1058944"/>
                  <a:pt x="18854" y="1065229"/>
                </a:cubicBezTo>
                <a:cubicBezTo>
                  <a:pt x="10153" y="1126143"/>
                  <a:pt x="12202" y="1082154"/>
                  <a:pt x="32994" y="1173637"/>
                </a:cubicBezTo>
                <a:cubicBezTo>
                  <a:pt x="43737" y="1220906"/>
                  <a:pt x="28696" y="1183895"/>
                  <a:pt x="51848" y="1230198"/>
                </a:cubicBezTo>
                <a:cubicBezTo>
                  <a:pt x="53419" y="1241196"/>
                  <a:pt x="53638" y="1252474"/>
                  <a:pt x="56561" y="1263192"/>
                </a:cubicBezTo>
                <a:cubicBezTo>
                  <a:pt x="58410" y="1269971"/>
                  <a:pt x="63521" y="1275466"/>
                  <a:pt x="65988" y="1282045"/>
                </a:cubicBezTo>
                <a:cubicBezTo>
                  <a:pt x="68263" y="1288111"/>
                  <a:pt x="68797" y="1294707"/>
                  <a:pt x="70702" y="1300899"/>
                </a:cubicBezTo>
                <a:cubicBezTo>
                  <a:pt x="75085" y="1315145"/>
                  <a:pt x="84842" y="1343320"/>
                  <a:pt x="84842" y="1343320"/>
                </a:cubicBezTo>
                <a:cubicBezTo>
                  <a:pt x="87331" y="1375685"/>
                  <a:pt x="94042" y="1470436"/>
                  <a:pt x="98982" y="1494149"/>
                </a:cubicBezTo>
                <a:cubicBezTo>
                  <a:pt x="100850" y="1503118"/>
                  <a:pt x="108409" y="1509860"/>
                  <a:pt x="113122" y="1517716"/>
                </a:cubicBezTo>
                <a:cubicBezTo>
                  <a:pt x="109980" y="1556994"/>
                  <a:pt x="109079" y="1596517"/>
                  <a:pt x="103695" y="1635551"/>
                </a:cubicBezTo>
                <a:cubicBezTo>
                  <a:pt x="102735" y="1642511"/>
                  <a:pt x="95849" y="1647558"/>
                  <a:pt x="94269" y="1654404"/>
                </a:cubicBezTo>
                <a:cubicBezTo>
                  <a:pt x="91070" y="1668267"/>
                  <a:pt x="94839" y="1683615"/>
                  <a:pt x="89555" y="1696825"/>
                </a:cubicBezTo>
                <a:cubicBezTo>
                  <a:pt x="87710" y="1701438"/>
                  <a:pt x="80128" y="1699967"/>
                  <a:pt x="75415" y="1701538"/>
                </a:cubicBezTo>
                <a:cubicBezTo>
                  <a:pt x="51793" y="1756656"/>
                  <a:pt x="67857" y="1712916"/>
                  <a:pt x="56561" y="1758099"/>
                </a:cubicBezTo>
                <a:cubicBezTo>
                  <a:pt x="53787" y="1769196"/>
                  <a:pt x="54666" y="1782485"/>
                  <a:pt x="47134" y="1791093"/>
                </a:cubicBezTo>
                <a:cubicBezTo>
                  <a:pt x="41662" y="1797346"/>
                  <a:pt x="6281" y="1795806"/>
                  <a:pt x="0" y="1795806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AB4AA8B-5E91-405A-BA7E-52478EA23E4C}"/>
              </a:ext>
            </a:extLst>
          </p:cNvPr>
          <p:cNvSpPr txBox="1"/>
          <p:nvPr/>
        </p:nvSpPr>
        <p:spPr>
          <a:xfrm>
            <a:off x="4030612" y="2676945"/>
            <a:ext cx="2254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imes New Roman" pitchFamily="18" charset="0"/>
              </a:rPr>
              <a:t>种瓜得瓜，种豆得豆，不要要分！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15250E9-882C-426A-851F-94BEA7B3F195}"/>
              </a:ext>
            </a:extLst>
          </p:cNvPr>
          <p:cNvSpPr txBox="1"/>
          <p:nvPr/>
        </p:nvSpPr>
        <p:spPr>
          <a:xfrm>
            <a:off x="4079105" y="3288504"/>
            <a:ext cx="208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实验减负</a:t>
            </a:r>
            <a:endParaRPr lang="en-US" altLang="zh-CN" dirty="0">
              <a:solidFill>
                <a:srgbClr val="FF0000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375A57B-6B73-47ED-9B15-EA1BB0BD60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400" y="4181055"/>
            <a:ext cx="1673478" cy="1044666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83475C8D-9CBD-4921-9B4A-3BB9E0BD3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85" y="4136251"/>
            <a:ext cx="1811955" cy="1468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847B4FC-ADA3-4D51-AEC2-015FC6A122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35407" y="838827"/>
            <a:ext cx="2477134" cy="559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26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DC1AACD-FD63-40DA-98D3-63F5C4E89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25F8A9-4639-485C-A5CD-8EF8EEBF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EA9F6F-CEA6-4F6A-A213-F425D17C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101182-8BE7-454A-A293-F239C464F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14" y="351692"/>
            <a:ext cx="2804241" cy="60051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7825A5-69CD-498A-9D13-7C16DA0F5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754" y="351692"/>
            <a:ext cx="3050791" cy="53808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CBE389-42B2-4754-BAF7-B590A20E7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504" y="326098"/>
            <a:ext cx="2871040" cy="54320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090F9E-C628-403E-BC76-955485953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35" y="4460612"/>
            <a:ext cx="4278894" cy="201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99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661AC1-E908-4252-9C68-2C1DC150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593C-C1A7-4136-94F2-334F3909D5EA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BFACA6-7788-4D1C-895B-60ACC8363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9C5216-3780-4ADB-A039-D34D590C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1B08F41-C952-48A1-A4B2-8412BE005C0E}"/>
              </a:ext>
            </a:extLst>
          </p:cNvPr>
          <p:cNvGrpSpPr/>
          <p:nvPr/>
        </p:nvGrpSpPr>
        <p:grpSpPr>
          <a:xfrm>
            <a:off x="150991" y="311085"/>
            <a:ext cx="8840249" cy="5407413"/>
            <a:chOff x="79215" y="306371"/>
            <a:chExt cx="8840249" cy="5407413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B49FF51A-A5F2-4161-91C2-B19FC94703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5" y="452487"/>
              <a:ext cx="6693944" cy="3983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3">
              <a:extLst>
                <a:ext uri="{FF2B5EF4-FFF2-40B4-BE49-F238E27FC236}">
                  <a16:creationId xmlns:a16="http://schemas.microsoft.com/office/drawing/2014/main" id="{34A4F9BA-A0AD-4876-B31E-DDD5CE400383}"/>
                </a:ext>
              </a:extLst>
            </p:cNvPr>
            <p:cNvSpPr txBox="1"/>
            <p:nvPr/>
          </p:nvSpPr>
          <p:spPr>
            <a:xfrm>
              <a:off x="847579" y="1173477"/>
              <a:ext cx="646331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码畜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E9FD113D-636F-4FAE-B660-8A3FFB49CBEE}"/>
                </a:ext>
              </a:extLst>
            </p:cNvPr>
            <p:cNvSpPr txBox="1"/>
            <p:nvPr/>
          </p:nvSpPr>
          <p:spPr>
            <a:xfrm>
              <a:off x="2079947" y="1173477"/>
              <a:ext cx="646331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码农</a:t>
              </a: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19BEF582-90A2-49B5-AA2E-D19152D73AED}"/>
                </a:ext>
              </a:extLst>
            </p:cNvPr>
            <p:cNvSpPr txBox="1"/>
            <p:nvPr/>
          </p:nvSpPr>
          <p:spPr>
            <a:xfrm>
              <a:off x="3553013" y="1173477"/>
              <a:ext cx="646331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码龙</a:t>
              </a:r>
            </a:p>
          </p:txBody>
        </p:sp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A7C48DFD-2758-44FB-8536-807FE89EA84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5780743"/>
                </p:ext>
              </p:extLst>
            </p:nvPr>
          </p:nvGraphicFramePr>
          <p:xfrm>
            <a:off x="2604843" y="4440218"/>
            <a:ext cx="1478980" cy="12735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crobat Document" showAsIcon="1" r:id="rId3" imgW="914400" imgH="787320" progId="AcroExch.Document.11">
                    <p:embed/>
                  </p:oleObj>
                </mc:Choice>
                <mc:Fallback>
                  <p:oleObj name="Acrobat Document" showAsIcon="1" r:id="rId3" imgW="914400" imgH="787320" progId="AcroExch.Document.11">
                    <p:embed/>
                    <p:pic>
                      <p:nvPicPr>
                        <p:cNvPr id="6" name="对象 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604843" y="4440218"/>
                          <a:ext cx="1478980" cy="12735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0CB974C-D540-4199-93A6-896B2F535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8742" y="306371"/>
              <a:ext cx="2600722" cy="4977353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BD80074B-84DE-49F7-ABCA-F4A7F521F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4473" y="4253845"/>
            <a:ext cx="2626767" cy="55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22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 descr="C:\Users\Thinkpad\AppData\Local\Temp\WeChat Files\47dcd6bec267bf725c24a884b0417c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42" y="-99392"/>
            <a:ext cx="3189596" cy="691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051" name="Picture 3" descr="C:\Users\Thinkpad\AppData\Local\Temp\WeChat Files\506e00ca36afe23b6fb2d7edfc937b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513" y="246738"/>
            <a:ext cx="3045671" cy="659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052" name="Picture 4" descr="C:\Users\Thinkpad\AppData\Local\Temp\WeChat Files\2dd5b013f96383daa028d8cb544a64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067" y="422693"/>
            <a:ext cx="2973933" cy="644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881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917" y="-4203848"/>
            <a:ext cx="3006265" cy="13177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7" y="-99392"/>
            <a:ext cx="2957435" cy="18763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98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3" y="-403717"/>
            <a:ext cx="3116142" cy="25223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任意多边形 2"/>
          <p:cNvSpPr/>
          <p:nvPr/>
        </p:nvSpPr>
        <p:spPr bwMode="auto">
          <a:xfrm>
            <a:off x="-33014" y="188640"/>
            <a:ext cx="3165764" cy="828099"/>
          </a:xfrm>
          <a:custGeom>
            <a:avLst/>
            <a:gdLst>
              <a:gd name="connsiteX0" fmla="*/ 143431 w 3098387"/>
              <a:gd name="connsiteY0" fmla="*/ 57751 h 828099"/>
              <a:gd name="connsiteX1" fmla="*/ 2029983 w 3098387"/>
              <a:gd name="connsiteY1" fmla="*/ 48126 h 828099"/>
              <a:gd name="connsiteX2" fmla="*/ 2145486 w 3098387"/>
              <a:gd name="connsiteY2" fmla="*/ 28876 h 828099"/>
              <a:gd name="connsiteX3" fmla="*/ 2174362 w 3098387"/>
              <a:gd name="connsiteY3" fmla="*/ 19250 h 828099"/>
              <a:gd name="connsiteX4" fmla="*/ 2328366 w 3098387"/>
              <a:gd name="connsiteY4" fmla="*/ 0 h 828099"/>
              <a:gd name="connsiteX5" fmla="*/ 2973259 w 3098387"/>
              <a:gd name="connsiteY5" fmla="*/ 9625 h 828099"/>
              <a:gd name="connsiteX6" fmla="*/ 2992509 w 3098387"/>
              <a:gd name="connsiteY6" fmla="*/ 38501 h 828099"/>
              <a:gd name="connsiteX7" fmla="*/ 3021385 w 3098387"/>
              <a:gd name="connsiteY7" fmla="*/ 57751 h 828099"/>
              <a:gd name="connsiteX8" fmla="*/ 3040636 w 3098387"/>
              <a:gd name="connsiteY8" fmla="*/ 86627 h 828099"/>
              <a:gd name="connsiteX9" fmla="*/ 3069511 w 3098387"/>
              <a:gd name="connsiteY9" fmla="*/ 105878 h 828099"/>
              <a:gd name="connsiteX10" fmla="*/ 3098387 w 3098387"/>
              <a:gd name="connsiteY10" fmla="*/ 134753 h 828099"/>
              <a:gd name="connsiteX11" fmla="*/ 3088762 w 3098387"/>
              <a:gd name="connsiteY11" fmla="*/ 548640 h 828099"/>
              <a:gd name="connsiteX12" fmla="*/ 3059886 w 3098387"/>
              <a:gd name="connsiteY12" fmla="*/ 577516 h 828099"/>
              <a:gd name="connsiteX13" fmla="*/ 3021385 w 3098387"/>
              <a:gd name="connsiteY13" fmla="*/ 625642 h 828099"/>
              <a:gd name="connsiteX14" fmla="*/ 2934758 w 3098387"/>
              <a:gd name="connsiteY14" fmla="*/ 693019 h 828099"/>
              <a:gd name="connsiteX15" fmla="*/ 2809629 w 3098387"/>
              <a:gd name="connsiteY15" fmla="*/ 721894 h 828099"/>
              <a:gd name="connsiteX16" fmla="*/ 2655625 w 3098387"/>
              <a:gd name="connsiteY16" fmla="*/ 741145 h 828099"/>
              <a:gd name="connsiteX17" fmla="*/ 1885604 w 3098387"/>
              <a:gd name="connsiteY17" fmla="*/ 750770 h 828099"/>
              <a:gd name="connsiteX18" fmla="*/ 1789351 w 3098387"/>
              <a:gd name="connsiteY18" fmla="*/ 779646 h 828099"/>
              <a:gd name="connsiteX19" fmla="*/ 1760476 w 3098387"/>
              <a:gd name="connsiteY19" fmla="*/ 789271 h 828099"/>
              <a:gd name="connsiteX20" fmla="*/ 1519844 w 3098387"/>
              <a:gd name="connsiteY20" fmla="*/ 808522 h 828099"/>
              <a:gd name="connsiteX21" fmla="*/ 1471718 w 3098387"/>
              <a:gd name="connsiteY21" fmla="*/ 818147 h 828099"/>
              <a:gd name="connsiteX22" fmla="*/ 1086707 w 3098387"/>
              <a:gd name="connsiteY22" fmla="*/ 818147 h 828099"/>
              <a:gd name="connsiteX23" fmla="*/ 1028956 w 3098387"/>
              <a:gd name="connsiteY23" fmla="*/ 808522 h 828099"/>
              <a:gd name="connsiteX24" fmla="*/ 980829 w 3098387"/>
              <a:gd name="connsiteY24" fmla="*/ 798897 h 828099"/>
              <a:gd name="connsiteX25" fmla="*/ 874951 w 3098387"/>
              <a:gd name="connsiteY25" fmla="*/ 789271 h 828099"/>
              <a:gd name="connsiteX26" fmla="*/ 114556 w 3098387"/>
              <a:gd name="connsiteY26" fmla="*/ 770021 h 828099"/>
              <a:gd name="connsiteX27" fmla="*/ 76055 w 3098387"/>
              <a:gd name="connsiteY27" fmla="*/ 712269 h 828099"/>
              <a:gd name="connsiteX28" fmla="*/ 47179 w 3098387"/>
              <a:gd name="connsiteY28" fmla="*/ 683393 h 828099"/>
              <a:gd name="connsiteX29" fmla="*/ 27928 w 3098387"/>
              <a:gd name="connsiteY29" fmla="*/ 625642 h 828099"/>
              <a:gd name="connsiteX30" fmla="*/ 18303 w 3098387"/>
              <a:gd name="connsiteY30" fmla="*/ 596766 h 828099"/>
              <a:gd name="connsiteX31" fmla="*/ 27928 w 3098387"/>
              <a:gd name="connsiteY31" fmla="*/ 317633 h 828099"/>
              <a:gd name="connsiteX32" fmla="*/ 37553 w 3098387"/>
              <a:gd name="connsiteY32" fmla="*/ 250257 h 828099"/>
              <a:gd name="connsiteX33" fmla="*/ 85680 w 3098387"/>
              <a:gd name="connsiteY33" fmla="*/ 192505 h 828099"/>
              <a:gd name="connsiteX34" fmla="*/ 124181 w 3098387"/>
              <a:gd name="connsiteY34" fmla="*/ 134753 h 828099"/>
              <a:gd name="connsiteX35" fmla="*/ 143431 w 3098387"/>
              <a:gd name="connsiteY35" fmla="*/ 57751 h 82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098387" h="828099">
                <a:moveTo>
                  <a:pt x="143431" y="57751"/>
                </a:moveTo>
                <a:cubicBezTo>
                  <a:pt x="461065" y="43313"/>
                  <a:pt x="1401190" y="57195"/>
                  <a:pt x="2029983" y="48126"/>
                </a:cubicBezTo>
                <a:cubicBezTo>
                  <a:pt x="2069011" y="47563"/>
                  <a:pt x="2145486" y="28876"/>
                  <a:pt x="2145486" y="28876"/>
                </a:cubicBezTo>
                <a:cubicBezTo>
                  <a:pt x="2155111" y="25667"/>
                  <a:pt x="2164458" y="21451"/>
                  <a:pt x="2174362" y="19250"/>
                </a:cubicBezTo>
                <a:cubicBezTo>
                  <a:pt x="2223207" y="8395"/>
                  <a:pt x="2279958" y="4841"/>
                  <a:pt x="2328366" y="0"/>
                </a:cubicBezTo>
                <a:lnTo>
                  <a:pt x="2973259" y="9625"/>
                </a:lnTo>
                <a:cubicBezTo>
                  <a:pt x="2984808" y="10294"/>
                  <a:pt x="2984329" y="30321"/>
                  <a:pt x="2992509" y="38501"/>
                </a:cubicBezTo>
                <a:cubicBezTo>
                  <a:pt x="3000689" y="46681"/>
                  <a:pt x="3011760" y="51334"/>
                  <a:pt x="3021385" y="57751"/>
                </a:cubicBezTo>
                <a:cubicBezTo>
                  <a:pt x="3027802" y="67376"/>
                  <a:pt x="3032456" y="78447"/>
                  <a:pt x="3040636" y="86627"/>
                </a:cubicBezTo>
                <a:cubicBezTo>
                  <a:pt x="3048816" y="94807"/>
                  <a:pt x="3060624" y="98472"/>
                  <a:pt x="3069511" y="105878"/>
                </a:cubicBezTo>
                <a:cubicBezTo>
                  <a:pt x="3079968" y="114592"/>
                  <a:pt x="3088762" y="125128"/>
                  <a:pt x="3098387" y="134753"/>
                </a:cubicBezTo>
                <a:cubicBezTo>
                  <a:pt x="3095179" y="272715"/>
                  <a:pt x="3100717" y="411159"/>
                  <a:pt x="3088762" y="548640"/>
                </a:cubicBezTo>
                <a:cubicBezTo>
                  <a:pt x="3087583" y="562201"/>
                  <a:pt x="3067437" y="566190"/>
                  <a:pt x="3059886" y="577516"/>
                </a:cubicBezTo>
                <a:cubicBezTo>
                  <a:pt x="3008532" y="654546"/>
                  <a:pt x="3102111" y="558370"/>
                  <a:pt x="3021385" y="625642"/>
                </a:cubicBezTo>
                <a:cubicBezTo>
                  <a:pt x="2988167" y="653324"/>
                  <a:pt x="2983409" y="676802"/>
                  <a:pt x="2934758" y="693019"/>
                </a:cubicBezTo>
                <a:cubicBezTo>
                  <a:pt x="2844302" y="723170"/>
                  <a:pt x="2909595" y="705233"/>
                  <a:pt x="2809629" y="721894"/>
                </a:cubicBezTo>
                <a:cubicBezTo>
                  <a:pt x="2734521" y="734412"/>
                  <a:pt x="2760969" y="738830"/>
                  <a:pt x="2655625" y="741145"/>
                </a:cubicBezTo>
                <a:lnTo>
                  <a:pt x="1885604" y="750770"/>
                </a:lnTo>
                <a:cubicBezTo>
                  <a:pt x="1827419" y="765317"/>
                  <a:pt x="1859650" y="756214"/>
                  <a:pt x="1789351" y="779646"/>
                </a:cubicBezTo>
                <a:cubicBezTo>
                  <a:pt x="1779726" y="782854"/>
                  <a:pt x="1770580" y="788352"/>
                  <a:pt x="1760476" y="789271"/>
                </a:cubicBezTo>
                <a:cubicBezTo>
                  <a:pt x="1609751" y="802974"/>
                  <a:pt x="1689946" y="796372"/>
                  <a:pt x="1519844" y="808522"/>
                </a:cubicBezTo>
                <a:cubicBezTo>
                  <a:pt x="1503802" y="811730"/>
                  <a:pt x="1487978" y="816340"/>
                  <a:pt x="1471718" y="818147"/>
                </a:cubicBezTo>
                <a:cubicBezTo>
                  <a:pt x="1308980" y="836229"/>
                  <a:pt x="1287224" y="825573"/>
                  <a:pt x="1086707" y="818147"/>
                </a:cubicBezTo>
                <a:lnTo>
                  <a:pt x="1028956" y="808522"/>
                </a:lnTo>
                <a:cubicBezTo>
                  <a:pt x="1012860" y="805596"/>
                  <a:pt x="997063" y="800926"/>
                  <a:pt x="980829" y="798897"/>
                </a:cubicBezTo>
                <a:cubicBezTo>
                  <a:pt x="945664" y="794501"/>
                  <a:pt x="910244" y="792480"/>
                  <a:pt x="874951" y="789271"/>
                </a:cubicBezTo>
                <a:cubicBezTo>
                  <a:pt x="605398" y="699420"/>
                  <a:pt x="1080508" y="854542"/>
                  <a:pt x="114556" y="770021"/>
                </a:cubicBezTo>
                <a:cubicBezTo>
                  <a:pt x="91508" y="768004"/>
                  <a:pt x="92415" y="728629"/>
                  <a:pt x="76055" y="712269"/>
                </a:cubicBezTo>
                <a:lnTo>
                  <a:pt x="47179" y="683393"/>
                </a:lnTo>
                <a:lnTo>
                  <a:pt x="27928" y="625642"/>
                </a:lnTo>
                <a:lnTo>
                  <a:pt x="18303" y="596766"/>
                </a:lnTo>
                <a:cubicBezTo>
                  <a:pt x="21511" y="503722"/>
                  <a:pt x="22764" y="410589"/>
                  <a:pt x="27928" y="317633"/>
                </a:cubicBezTo>
                <a:cubicBezTo>
                  <a:pt x="29186" y="294981"/>
                  <a:pt x="31034" y="271987"/>
                  <a:pt x="37553" y="250257"/>
                </a:cubicBezTo>
                <a:cubicBezTo>
                  <a:pt x="44752" y="226261"/>
                  <a:pt x="71691" y="210491"/>
                  <a:pt x="85680" y="192505"/>
                </a:cubicBezTo>
                <a:cubicBezTo>
                  <a:pt x="99884" y="174242"/>
                  <a:pt x="124181" y="134753"/>
                  <a:pt x="124181" y="134753"/>
                </a:cubicBezTo>
                <a:cubicBezTo>
                  <a:pt x="136676" y="97269"/>
                  <a:pt x="-174203" y="72189"/>
                  <a:pt x="143431" y="57751"/>
                </a:cubicBezTo>
                <a:close/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6823" y="908720"/>
            <a:ext cx="204414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AI</a:t>
            </a:r>
            <a:r>
              <a:rPr lang="zh-CN" altLang="en-US" sz="1600" b="1" dirty="0"/>
              <a:t>：下限低，上限高</a:t>
            </a:r>
          </a:p>
        </p:txBody>
      </p:sp>
    </p:spTree>
    <p:extLst>
      <p:ext uri="{BB962C8B-B14F-4D97-AF65-F5344CB8AC3E}">
        <p14:creationId xmlns:p14="http://schemas.microsoft.com/office/powerpoint/2010/main" val="3747144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390" y="27827"/>
            <a:ext cx="2940601" cy="945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00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620" y="-20474"/>
            <a:ext cx="2961689" cy="8588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00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86"/>
            <a:ext cx="3047348" cy="7482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 bwMode="auto">
          <a:xfrm>
            <a:off x="1763688" y="2492896"/>
            <a:ext cx="12116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任意多边形 5"/>
          <p:cNvSpPr/>
          <p:nvPr/>
        </p:nvSpPr>
        <p:spPr bwMode="auto">
          <a:xfrm>
            <a:off x="6043712" y="2434730"/>
            <a:ext cx="3032911" cy="1116992"/>
          </a:xfrm>
          <a:custGeom>
            <a:avLst/>
            <a:gdLst>
              <a:gd name="connsiteX0" fmla="*/ 164583 w 3032911"/>
              <a:gd name="connsiteY0" fmla="*/ 115965 h 1116992"/>
              <a:gd name="connsiteX1" fmla="*/ 395589 w 3032911"/>
              <a:gd name="connsiteY1" fmla="*/ 96714 h 1116992"/>
              <a:gd name="connsiteX2" fmla="*/ 434090 w 3032911"/>
              <a:gd name="connsiteY2" fmla="*/ 87089 h 1116992"/>
              <a:gd name="connsiteX3" fmla="*/ 462966 w 3032911"/>
              <a:gd name="connsiteY3" fmla="*/ 67838 h 1116992"/>
              <a:gd name="connsiteX4" fmla="*/ 539968 w 3032911"/>
              <a:gd name="connsiteY4" fmla="*/ 48588 h 1116992"/>
              <a:gd name="connsiteX5" fmla="*/ 645846 w 3032911"/>
              <a:gd name="connsiteY5" fmla="*/ 29337 h 1116992"/>
              <a:gd name="connsiteX6" fmla="*/ 1184861 w 3032911"/>
              <a:gd name="connsiteY6" fmla="*/ 29337 h 1116992"/>
              <a:gd name="connsiteX7" fmla="*/ 2994410 w 3032911"/>
              <a:gd name="connsiteY7" fmla="*/ 38963 h 1116992"/>
              <a:gd name="connsiteX8" fmla="*/ 3013661 w 3032911"/>
              <a:gd name="connsiteY8" fmla="*/ 96714 h 1116992"/>
              <a:gd name="connsiteX9" fmla="*/ 3032911 w 3032911"/>
              <a:gd name="connsiteY9" fmla="*/ 183342 h 1116992"/>
              <a:gd name="connsiteX10" fmla="*/ 3023286 w 3032911"/>
              <a:gd name="connsiteY10" fmla="*/ 934112 h 1116992"/>
              <a:gd name="connsiteX11" fmla="*/ 2984785 w 3032911"/>
              <a:gd name="connsiteY11" fmla="*/ 943737 h 1116992"/>
              <a:gd name="connsiteX12" fmla="*/ 2955909 w 3032911"/>
              <a:gd name="connsiteY12" fmla="*/ 953363 h 1116992"/>
              <a:gd name="connsiteX13" fmla="*/ 2927033 w 3032911"/>
              <a:gd name="connsiteY13" fmla="*/ 972613 h 1116992"/>
              <a:gd name="connsiteX14" fmla="*/ 2888532 w 3032911"/>
              <a:gd name="connsiteY14" fmla="*/ 1001489 h 1116992"/>
              <a:gd name="connsiteX15" fmla="*/ 2830781 w 3032911"/>
              <a:gd name="connsiteY15" fmla="*/ 1011114 h 1116992"/>
              <a:gd name="connsiteX16" fmla="*/ 2782654 w 3032911"/>
              <a:gd name="connsiteY16" fmla="*/ 1020739 h 1116992"/>
              <a:gd name="connsiteX17" fmla="*/ 2696027 w 3032911"/>
              <a:gd name="connsiteY17" fmla="*/ 1039990 h 1116992"/>
              <a:gd name="connsiteX18" fmla="*/ 2339892 w 3032911"/>
              <a:gd name="connsiteY18" fmla="*/ 1049615 h 1116992"/>
              <a:gd name="connsiteX19" fmla="*/ 1281113 w 3032911"/>
              <a:gd name="connsiteY19" fmla="*/ 1068866 h 1116992"/>
              <a:gd name="connsiteX20" fmla="*/ 1242612 w 3032911"/>
              <a:gd name="connsiteY20" fmla="*/ 1078491 h 1116992"/>
              <a:gd name="connsiteX21" fmla="*/ 1204111 w 3032911"/>
              <a:gd name="connsiteY21" fmla="*/ 1097742 h 1116992"/>
              <a:gd name="connsiteX22" fmla="*/ 876852 w 3032911"/>
              <a:gd name="connsiteY22" fmla="*/ 1116992 h 1116992"/>
              <a:gd name="connsiteX23" fmla="*/ 280086 w 3032911"/>
              <a:gd name="connsiteY23" fmla="*/ 1107367 h 1116992"/>
              <a:gd name="connsiteX24" fmla="*/ 270461 w 3032911"/>
              <a:gd name="connsiteY24" fmla="*/ 1078491 h 1116992"/>
              <a:gd name="connsiteX25" fmla="*/ 241585 w 3032911"/>
              <a:gd name="connsiteY25" fmla="*/ 1068866 h 1116992"/>
              <a:gd name="connsiteX26" fmla="*/ 154957 w 3032911"/>
              <a:gd name="connsiteY26" fmla="*/ 1030365 h 1116992"/>
              <a:gd name="connsiteX27" fmla="*/ 126082 w 3032911"/>
              <a:gd name="connsiteY27" fmla="*/ 1011114 h 1116992"/>
              <a:gd name="connsiteX28" fmla="*/ 106831 w 3032911"/>
              <a:gd name="connsiteY28" fmla="*/ 982238 h 1116992"/>
              <a:gd name="connsiteX29" fmla="*/ 87581 w 3032911"/>
              <a:gd name="connsiteY29" fmla="*/ 924487 h 1116992"/>
              <a:gd name="connsiteX30" fmla="*/ 77955 w 3032911"/>
              <a:gd name="connsiteY30" fmla="*/ 857110 h 1116992"/>
              <a:gd name="connsiteX31" fmla="*/ 39454 w 3032911"/>
              <a:gd name="connsiteY31" fmla="*/ 799358 h 1116992"/>
              <a:gd name="connsiteX32" fmla="*/ 29829 w 3032911"/>
              <a:gd name="connsiteY32" fmla="*/ 366222 h 1116992"/>
              <a:gd name="connsiteX33" fmla="*/ 68330 w 3032911"/>
              <a:gd name="connsiteY33" fmla="*/ 346971 h 1116992"/>
              <a:gd name="connsiteX34" fmla="*/ 87581 w 3032911"/>
              <a:gd name="connsiteY34" fmla="*/ 318095 h 1116992"/>
              <a:gd name="connsiteX35" fmla="*/ 106831 w 3032911"/>
              <a:gd name="connsiteY35" fmla="*/ 279594 h 1116992"/>
              <a:gd name="connsiteX36" fmla="*/ 135707 w 3032911"/>
              <a:gd name="connsiteY36" fmla="*/ 260344 h 1116992"/>
              <a:gd name="connsiteX37" fmla="*/ 174208 w 3032911"/>
              <a:gd name="connsiteY37" fmla="*/ 212217 h 111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32911" h="1116992">
                <a:moveTo>
                  <a:pt x="164583" y="115965"/>
                </a:moveTo>
                <a:cubicBezTo>
                  <a:pt x="258191" y="110458"/>
                  <a:pt x="312603" y="111802"/>
                  <a:pt x="395589" y="96714"/>
                </a:cubicBezTo>
                <a:cubicBezTo>
                  <a:pt x="408604" y="94348"/>
                  <a:pt x="421256" y="90297"/>
                  <a:pt x="434090" y="87089"/>
                </a:cubicBezTo>
                <a:cubicBezTo>
                  <a:pt x="443715" y="80672"/>
                  <a:pt x="452619" y="73011"/>
                  <a:pt x="462966" y="67838"/>
                </a:cubicBezTo>
                <a:cubicBezTo>
                  <a:pt x="483604" y="57519"/>
                  <a:pt x="520201" y="52981"/>
                  <a:pt x="539968" y="48588"/>
                </a:cubicBezTo>
                <a:cubicBezTo>
                  <a:pt x="621661" y="30435"/>
                  <a:pt x="529046" y="46024"/>
                  <a:pt x="645846" y="29337"/>
                </a:cubicBezTo>
                <a:cubicBezTo>
                  <a:pt x="837032" y="-34389"/>
                  <a:pt x="648482" y="24886"/>
                  <a:pt x="1184861" y="29337"/>
                </a:cubicBezTo>
                <a:lnTo>
                  <a:pt x="2994410" y="38963"/>
                </a:lnTo>
                <a:cubicBezTo>
                  <a:pt x="3000827" y="58213"/>
                  <a:pt x="3010325" y="76698"/>
                  <a:pt x="3013661" y="96714"/>
                </a:cubicBezTo>
                <a:cubicBezTo>
                  <a:pt x="3024954" y="164474"/>
                  <a:pt x="3017115" y="135951"/>
                  <a:pt x="3032911" y="183342"/>
                </a:cubicBezTo>
                <a:cubicBezTo>
                  <a:pt x="3029703" y="433599"/>
                  <a:pt x="3039095" y="684335"/>
                  <a:pt x="3023286" y="934112"/>
                </a:cubicBezTo>
                <a:cubicBezTo>
                  <a:pt x="3022450" y="947314"/>
                  <a:pt x="2997505" y="940103"/>
                  <a:pt x="2984785" y="943737"/>
                </a:cubicBezTo>
                <a:cubicBezTo>
                  <a:pt x="2975029" y="946524"/>
                  <a:pt x="2964984" y="948826"/>
                  <a:pt x="2955909" y="953363"/>
                </a:cubicBezTo>
                <a:cubicBezTo>
                  <a:pt x="2945562" y="958536"/>
                  <a:pt x="2936446" y="965889"/>
                  <a:pt x="2927033" y="972613"/>
                </a:cubicBezTo>
                <a:cubicBezTo>
                  <a:pt x="2913979" y="981937"/>
                  <a:pt x="2903427" y="995531"/>
                  <a:pt x="2888532" y="1001489"/>
                </a:cubicBezTo>
                <a:cubicBezTo>
                  <a:pt x="2870412" y="1008737"/>
                  <a:pt x="2849982" y="1007623"/>
                  <a:pt x="2830781" y="1011114"/>
                </a:cubicBezTo>
                <a:cubicBezTo>
                  <a:pt x="2814685" y="1014040"/>
                  <a:pt x="2798624" y="1017190"/>
                  <a:pt x="2782654" y="1020739"/>
                </a:cubicBezTo>
                <a:cubicBezTo>
                  <a:pt x="2762742" y="1025164"/>
                  <a:pt x="2714509" y="1039110"/>
                  <a:pt x="2696027" y="1039990"/>
                </a:cubicBezTo>
                <a:cubicBezTo>
                  <a:pt x="2577406" y="1045638"/>
                  <a:pt x="2458604" y="1046407"/>
                  <a:pt x="2339892" y="1049615"/>
                </a:cubicBezTo>
                <a:cubicBezTo>
                  <a:pt x="1984475" y="1168096"/>
                  <a:pt x="2349764" y="1049612"/>
                  <a:pt x="1281113" y="1068866"/>
                </a:cubicBezTo>
                <a:cubicBezTo>
                  <a:pt x="1267887" y="1069104"/>
                  <a:pt x="1255446" y="1075283"/>
                  <a:pt x="1242612" y="1078491"/>
                </a:cubicBezTo>
                <a:cubicBezTo>
                  <a:pt x="1229778" y="1084908"/>
                  <a:pt x="1218407" y="1096517"/>
                  <a:pt x="1204111" y="1097742"/>
                </a:cubicBezTo>
                <a:cubicBezTo>
                  <a:pt x="828978" y="1129897"/>
                  <a:pt x="1006926" y="1073636"/>
                  <a:pt x="876852" y="1116992"/>
                </a:cubicBezTo>
                <a:lnTo>
                  <a:pt x="280086" y="1107367"/>
                </a:lnTo>
                <a:cubicBezTo>
                  <a:pt x="269960" y="1106724"/>
                  <a:pt x="277635" y="1085665"/>
                  <a:pt x="270461" y="1078491"/>
                </a:cubicBezTo>
                <a:cubicBezTo>
                  <a:pt x="263287" y="1071317"/>
                  <a:pt x="251210" y="1072074"/>
                  <a:pt x="241585" y="1068866"/>
                </a:cubicBezTo>
                <a:cubicBezTo>
                  <a:pt x="176234" y="1025298"/>
                  <a:pt x="258049" y="1076184"/>
                  <a:pt x="154957" y="1030365"/>
                </a:cubicBezTo>
                <a:cubicBezTo>
                  <a:pt x="144386" y="1025667"/>
                  <a:pt x="135707" y="1017531"/>
                  <a:pt x="126082" y="1011114"/>
                </a:cubicBezTo>
                <a:cubicBezTo>
                  <a:pt x="119665" y="1001489"/>
                  <a:pt x="111529" y="992809"/>
                  <a:pt x="106831" y="982238"/>
                </a:cubicBezTo>
                <a:cubicBezTo>
                  <a:pt x="98590" y="963695"/>
                  <a:pt x="87581" y="924487"/>
                  <a:pt x="87581" y="924487"/>
                </a:cubicBezTo>
                <a:cubicBezTo>
                  <a:pt x="84372" y="902028"/>
                  <a:pt x="86099" y="878285"/>
                  <a:pt x="77955" y="857110"/>
                </a:cubicBezTo>
                <a:cubicBezTo>
                  <a:pt x="69649" y="835516"/>
                  <a:pt x="39454" y="799358"/>
                  <a:pt x="39454" y="799358"/>
                </a:cubicBezTo>
                <a:cubicBezTo>
                  <a:pt x="-14855" y="636430"/>
                  <a:pt x="-8216" y="678191"/>
                  <a:pt x="29829" y="366222"/>
                </a:cubicBezTo>
                <a:cubicBezTo>
                  <a:pt x="31566" y="351979"/>
                  <a:pt x="55496" y="353388"/>
                  <a:pt x="68330" y="346971"/>
                </a:cubicBezTo>
                <a:cubicBezTo>
                  <a:pt x="74747" y="337346"/>
                  <a:pt x="81842" y="328139"/>
                  <a:pt x="87581" y="318095"/>
                </a:cubicBezTo>
                <a:cubicBezTo>
                  <a:pt x="94700" y="305637"/>
                  <a:pt x="97645" y="290617"/>
                  <a:pt x="106831" y="279594"/>
                </a:cubicBezTo>
                <a:cubicBezTo>
                  <a:pt x="114237" y="270707"/>
                  <a:pt x="126820" y="267750"/>
                  <a:pt x="135707" y="260344"/>
                </a:cubicBezTo>
                <a:cubicBezTo>
                  <a:pt x="164806" y="236095"/>
                  <a:pt x="161052" y="238531"/>
                  <a:pt x="174208" y="212217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19251" y="2983832"/>
            <a:ext cx="2993456" cy="1713296"/>
          </a:xfrm>
          <a:custGeom>
            <a:avLst/>
            <a:gdLst>
              <a:gd name="connsiteX0" fmla="*/ 19250 w 2993456"/>
              <a:gd name="connsiteY0" fmla="*/ 105877 h 1713296"/>
              <a:gd name="connsiteX1" fmla="*/ 490888 w 2993456"/>
              <a:gd name="connsiteY1" fmla="*/ 77002 h 1713296"/>
              <a:gd name="connsiteX2" fmla="*/ 558265 w 2993456"/>
              <a:gd name="connsiteY2" fmla="*/ 67376 h 1713296"/>
              <a:gd name="connsiteX3" fmla="*/ 587141 w 2993456"/>
              <a:gd name="connsiteY3" fmla="*/ 48126 h 1713296"/>
              <a:gd name="connsiteX4" fmla="*/ 721894 w 2993456"/>
              <a:gd name="connsiteY4" fmla="*/ 28875 h 1713296"/>
              <a:gd name="connsiteX5" fmla="*/ 750770 w 2993456"/>
              <a:gd name="connsiteY5" fmla="*/ 19250 h 1713296"/>
              <a:gd name="connsiteX6" fmla="*/ 895149 w 2993456"/>
              <a:gd name="connsiteY6" fmla="*/ 0 h 1713296"/>
              <a:gd name="connsiteX7" fmla="*/ 1106905 w 2993456"/>
              <a:gd name="connsiteY7" fmla="*/ 19250 h 1713296"/>
              <a:gd name="connsiteX8" fmla="*/ 1203157 w 2993456"/>
              <a:gd name="connsiteY8" fmla="*/ 48126 h 1713296"/>
              <a:gd name="connsiteX9" fmla="*/ 1337911 w 2993456"/>
              <a:gd name="connsiteY9" fmla="*/ 57751 h 1713296"/>
              <a:gd name="connsiteX10" fmla="*/ 1366787 w 2993456"/>
              <a:gd name="connsiteY10" fmla="*/ 77002 h 1713296"/>
              <a:gd name="connsiteX11" fmla="*/ 1780673 w 2993456"/>
              <a:gd name="connsiteY11" fmla="*/ 86627 h 1713296"/>
              <a:gd name="connsiteX12" fmla="*/ 1819174 w 2993456"/>
              <a:gd name="connsiteY12" fmla="*/ 96252 h 1713296"/>
              <a:gd name="connsiteX13" fmla="*/ 2406315 w 2993456"/>
              <a:gd name="connsiteY13" fmla="*/ 105877 h 1713296"/>
              <a:gd name="connsiteX14" fmla="*/ 2541069 w 2993456"/>
              <a:gd name="connsiteY14" fmla="*/ 115503 h 1713296"/>
              <a:gd name="connsiteX15" fmla="*/ 2598821 w 2993456"/>
              <a:gd name="connsiteY15" fmla="*/ 134753 h 1713296"/>
              <a:gd name="connsiteX16" fmla="*/ 2627696 w 2993456"/>
              <a:gd name="connsiteY16" fmla="*/ 144379 h 1713296"/>
              <a:gd name="connsiteX17" fmla="*/ 2800951 w 2993456"/>
              <a:gd name="connsiteY17" fmla="*/ 154004 h 1713296"/>
              <a:gd name="connsiteX18" fmla="*/ 2839452 w 2993456"/>
              <a:gd name="connsiteY18" fmla="*/ 163629 h 1713296"/>
              <a:gd name="connsiteX19" fmla="*/ 2906829 w 2993456"/>
              <a:gd name="connsiteY19" fmla="*/ 173254 h 1713296"/>
              <a:gd name="connsiteX20" fmla="*/ 2935705 w 2993456"/>
              <a:gd name="connsiteY20" fmla="*/ 211755 h 1713296"/>
              <a:gd name="connsiteX21" fmla="*/ 2964581 w 2993456"/>
              <a:gd name="connsiteY21" fmla="*/ 269507 h 1713296"/>
              <a:gd name="connsiteX22" fmla="*/ 2993456 w 2993456"/>
              <a:gd name="connsiteY22" fmla="*/ 327259 h 1713296"/>
              <a:gd name="connsiteX23" fmla="*/ 2983831 w 2993456"/>
              <a:gd name="connsiteY23" fmla="*/ 933650 h 1713296"/>
              <a:gd name="connsiteX24" fmla="*/ 2964581 w 2993456"/>
              <a:gd name="connsiteY24" fmla="*/ 1106905 h 1713296"/>
              <a:gd name="connsiteX25" fmla="*/ 2945330 w 2993456"/>
              <a:gd name="connsiteY25" fmla="*/ 1135781 h 1713296"/>
              <a:gd name="connsiteX26" fmla="*/ 2868328 w 2993456"/>
              <a:gd name="connsiteY26" fmla="*/ 1251284 h 1713296"/>
              <a:gd name="connsiteX27" fmla="*/ 2820202 w 2993456"/>
              <a:gd name="connsiteY27" fmla="*/ 1299410 h 1713296"/>
              <a:gd name="connsiteX28" fmla="*/ 2772075 w 2993456"/>
              <a:gd name="connsiteY28" fmla="*/ 1347536 h 1713296"/>
              <a:gd name="connsiteX29" fmla="*/ 2752825 w 2993456"/>
              <a:gd name="connsiteY29" fmla="*/ 1376412 h 1713296"/>
              <a:gd name="connsiteX30" fmla="*/ 2723949 w 2993456"/>
              <a:gd name="connsiteY30" fmla="*/ 1443789 h 1713296"/>
              <a:gd name="connsiteX31" fmla="*/ 2685448 w 2993456"/>
              <a:gd name="connsiteY31" fmla="*/ 1472665 h 1713296"/>
              <a:gd name="connsiteX32" fmla="*/ 2608446 w 2993456"/>
              <a:gd name="connsiteY32" fmla="*/ 1578543 h 1713296"/>
              <a:gd name="connsiteX33" fmla="*/ 2569945 w 2993456"/>
              <a:gd name="connsiteY33" fmla="*/ 1607419 h 1713296"/>
              <a:gd name="connsiteX34" fmla="*/ 2521818 w 2993456"/>
              <a:gd name="connsiteY34" fmla="*/ 1617044 h 1713296"/>
              <a:gd name="connsiteX35" fmla="*/ 2454442 w 2993456"/>
              <a:gd name="connsiteY35" fmla="*/ 1636294 h 1713296"/>
              <a:gd name="connsiteX36" fmla="*/ 2406315 w 2993456"/>
              <a:gd name="connsiteY36" fmla="*/ 1645920 h 1713296"/>
              <a:gd name="connsiteX37" fmla="*/ 2358189 w 2993456"/>
              <a:gd name="connsiteY37" fmla="*/ 1665170 h 1713296"/>
              <a:gd name="connsiteX38" fmla="*/ 644892 w 2993456"/>
              <a:gd name="connsiteY38" fmla="*/ 1674795 h 1713296"/>
              <a:gd name="connsiteX39" fmla="*/ 519764 w 2993456"/>
              <a:gd name="connsiteY39" fmla="*/ 1694046 h 1713296"/>
              <a:gd name="connsiteX40" fmla="*/ 490888 w 2993456"/>
              <a:gd name="connsiteY40" fmla="*/ 1703671 h 1713296"/>
              <a:gd name="connsiteX41" fmla="*/ 221381 w 2993456"/>
              <a:gd name="connsiteY41" fmla="*/ 1713296 h 1713296"/>
              <a:gd name="connsiteX42" fmla="*/ 163629 w 2993456"/>
              <a:gd name="connsiteY42" fmla="*/ 1703671 h 1713296"/>
              <a:gd name="connsiteX43" fmla="*/ 125128 w 2993456"/>
              <a:gd name="connsiteY43" fmla="*/ 1626669 h 1713296"/>
              <a:gd name="connsiteX44" fmla="*/ 96252 w 2993456"/>
              <a:gd name="connsiteY44" fmla="*/ 1597793 h 1713296"/>
              <a:gd name="connsiteX45" fmla="*/ 67376 w 2993456"/>
              <a:gd name="connsiteY45" fmla="*/ 1559292 h 1713296"/>
              <a:gd name="connsiteX46" fmla="*/ 48126 w 2993456"/>
              <a:gd name="connsiteY46" fmla="*/ 1530416 h 1713296"/>
              <a:gd name="connsiteX47" fmla="*/ 0 w 2993456"/>
              <a:gd name="connsiteY47" fmla="*/ 1472665 h 1713296"/>
              <a:gd name="connsiteX48" fmla="*/ 19250 w 2993456"/>
              <a:gd name="connsiteY48" fmla="*/ 1260909 h 1713296"/>
              <a:gd name="connsiteX49" fmla="*/ 48126 w 2993456"/>
              <a:gd name="connsiteY49" fmla="*/ 1241659 h 1713296"/>
              <a:gd name="connsiteX50" fmla="*/ 77002 w 2993456"/>
              <a:gd name="connsiteY50" fmla="*/ 1203157 h 1713296"/>
              <a:gd name="connsiteX51" fmla="*/ 125128 w 2993456"/>
              <a:gd name="connsiteY51" fmla="*/ 1097280 h 1713296"/>
              <a:gd name="connsiteX52" fmla="*/ 134753 w 2993456"/>
              <a:gd name="connsiteY52" fmla="*/ 991402 h 1713296"/>
              <a:gd name="connsiteX53" fmla="*/ 144378 w 2993456"/>
              <a:gd name="connsiteY53" fmla="*/ 962526 h 1713296"/>
              <a:gd name="connsiteX54" fmla="*/ 154004 w 2993456"/>
              <a:gd name="connsiteY54" fmla="*/ 895149 h 1713296"/>
              <a:gd name="connsiteX55" fmla="*/ 182880 w 2993456"/>
              <a:gd name="connsiteY55" fmla="*/ 789271 h 1713296"/>
              <a:gd name="connsiteX56" fmla="*/ 163629 w 2993456"/>
              <a:gd name="connsiteY56" fmla="*/ 336884 h 1713296"/>
              <a:gd name="connsiteX57" fmla="*/ 154004 w 2993456"/>
              <a:gd name="connsiteY57" fmla="*/ 308008 h 1713296"/>
              <a:gd name="connsiteX58" fmla="*/ 134753 w 2993456"/>
              <a:gd name="connsiteY58" fmla="*/ 279132 h 1713296"/>
              <a:gd name="connsiteX59" fmla="*/ 125128 w 2993456"/>
              <a:gd name="connsiteY59" fmla="*/ 250256 h 1713296"/>
              <a:gd name="connsiteX60" fmla="*/ 96252 w 2993456"/>
              <a:gd name="connsiteY60" fmla="*/ 231006 h 1713296"/>
              <a:gd name="connsiteX61" fmla="*/ 86627 w 2993456"/>
              <a:gd name="connsiteY61" fmla="*/ 173254 h 1713296"/>
              <a:gd name="connsiteX62" fmla="*/ 67376 w 2993456"/>
              <a:gd name="connsiteY62" fmla="*/ 125128 h 171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993456" h="1713296">
                <a:moveTo>
                  <a:pt x="19250" y="105877"/>
                </a:moveTo>
                <a:cubicBezTo>
                  <a:pt x="200949" y="33199"/>
                  <a:pt x="29956" y="95078"/>
                  <a:pt x="490888" y="77002"/>
                </a:cubicBezTo>
                <a:cubicBezTo>
                  <a:pt x="513558" y="76113"/>
                  <a:pt x="535806" y="70585"/>
                  <a:pt x="558265" y="67376"/>
                </a:cubicBezTo>
                <a:cubicBezTo>
                  <a:pt x="567890" y="60959"/>
                  <a:pt x="576508" y="52683"/>
                  <a:pt x="587141" y="48126"/>
                </a:cubicBezTo>
                <a:cubicBezTo>
                  <a:pt x="618997" y="34474"/>
                  <a:pt x="704922" y="30572"/>
                  <a:pt x="721894" y="28875"/>
                </a:cubicBezTo>
                <a:cubicBezTo>
                  <a:pt x="731519" y="25667"/>
                  <a:pt x="740713" y="20591"/>
                  <a:pt x="750770" y="19250"/>
                </a:cubicBezTo>
                <a:cubicBezTo>
                  <a:pt x="907788" y="-1685"/>
                  <a:pt x="821374" y="24591"/>
                  <a:pt x="895149" y="0"/>
                </a:cubicBezTo>
                <a:cubicBezTo>
                  <a:pt x="931037" y="2392"/>
                  <a:pt x="1053457" y="6916"/>
                  <a:pt x="1106905" y="19250"/>
                </a:cubicBezTo>
                <a:cubicBezTo>
                  <a:pt x="1133875" y="25474"/>
                  <a:pt x="1173219" y="44800"/>
                  <a:pt x="1203157" y="48126"/>
                </a:cubicBezTo>
                <a:cubicBezTo>
                  <a:pt x="1247914" y="53099"/>
                  <a:pt x="1292993" y="54543"/>
                  <a:pt x="1337911" y="57751"/>
                </a:cubicBezTo>
                <a:cubicBezTo>
                  <a:pt x="1347536" y="64168"/>
                  <a:pt x="1355243" y="76249"/>
                  <a:pt x="1366787" y="77002"/>
                </a:cubicBezTo>
                <a:cubicBezTo>
                  <a:pt x="1504494" y="85983"/>
                  <a:pt x="1642798" y="80760"/>
                  <a:pt x="1780673" y="86627"/>
                </a:cubicBezTo>
                <a:cubicBezTo>
                  <a:pt x="1793890" y="87189"/>
                  <a:pt x="1805952" y="95845"/>
                  <a:pt x="1819174" y="96252"/>
                </a:cubicBezTo>
                <a:cubicBezTo>
                  <a:pt x="2014821" y="102272"/>
                  <a:pt x="2210601" y="102669"/>
                  <a:pt x="2406315" y="105877"/>
                </a:cubicBezTo>
                <a:cubicBezTo>
                  <a:pt x="2451233" y="109086"/>
                  <a:pt x="2496535" y="108823"/>
                  <a:pt x="2541069" y="115503"/>
                </a:cubicBezTo>
                <a:cubicBezTo>
                  <a:pt x="2561136" y="118513"/>
                  <a:pt x="2579570" y="128336"/>
                  <a:pt x="2598821" y="134753"/>
                </a:cubicBezTo>
                <a:cubicBezTo>
                  <a:pt x="2608446" y="137961"/>
                  <a:pt x="2617566" y="143816"/>
                  <a:pt x="2627696" y="144379"/>
                </a:cubicBezTo>
                <a:lnTo>
                  <a:pt x="2800951" y="154004"/>
                </a:lnTo>
                <a:cubicBezTo>
                  <a:pt x="2813785" y="157212"/>
                  <a:pt x="2826437" y="161263"/>
                  <a:pt x="2839452" y="163629"/>
                </a:cubicBezTo>
                <a:cubicBezTo>
                  <a:pt x="2861773" y="167687"/>
                  <a:pt x="2886537" y="163108"/>
                  <a:pt x="2906829" y="173254"/>
                </a:cubicBezTo>
                <a:cubicBezTo>
                  <a:pt x="2921178" y="180428"/>
                  <a:pt x="2926381" y="198701"/>
                  <a:pt x="2935705" y="211755"/>
                </a:cubicBezTo>
                <a:cubicBezTo>
                  <a:pt x="2981674" y="276112"/>
                  <a:pt x="2932798" y="205942"/>
                  <a:pt x="2964581" y="269507"/>
                </a:cubicBezTo>
                <a:cubicBezTo>
                  <a:pt x="3001895" y="344135"/>
                  <a:pt x="2969266" y="254685"/>
                  <a:pt x="2993456" y="327259"/>
                </a:cubicBezTo>
                <a:cubicBezTo>
                  <a:pt x="2990248" y="529389"/>
                  <a:pt x="2989080" y="731562"/>
                  <a:pt x="2983831" y="933650"/>
                </a:cubicBezTo>
                <a:cubicBezTo>
                  <a:pt x="2983645" y="940792"/>
                  <a:pt x="2982078" y="1066079"/>
                  <a:pt x="2964581" y="1106905"/>
                </a:cubicBezTo>
                <a:cubicBezTo>
                  <a:pt x="2960024" y="1117538"/>
                  <a:pt x="2950870" y="1125625"/>
                  <a:pt x="2945330" y="1135781"/>
                </a:cubicBezTo>
                <a:cubicBezTo>
                  <a:pt x="2863818" y="1285219"/>
                  <a:pt x="2949190" y="1156945"/>
                  <a:pt x="2868328" y="1251284"/>
                </a:cubicBezTo>
                <a:cubicBezTo>
                  <a:pt x="2825549" y="1301192"/>
                  <a:pt x="2875813" y="1262336"/>
                  <a:pt x="2820202" y="1299410"/>
                </a:cubicBezTo>
                <a:cubicBezTo>
                  <a:pt x="2768863" y="1376417"/>
                  <a:pt x="2836247" y="1283364"/>
                  <a:pt x="2772075" y="1347536"/>
                </a:cubicBezTo>
                <a:cubicBezTo>
                  <a:pt x="2763895" y="1355716"/>
                  <a:pt x="2757998" y="1366065"/>
                  <a:pt x="2752825" y="1376412"/>
                </a:cubicBezTo>
                <a:cubicBezTo>
                  <a:pt x="2738488" y="1405088"/>
                  <a:pt x="2747985" y="1415747"/>
                  <a:pt x="2723949" y="1443789"/>
                </a:cubicBezTo>
                <a:cubicBezTo>
                  <a:pt x="2713509" y="1455969"/>
                  <a:pt x="2698282" y="1463040"/>
                  <a:pt x="2685448" y="1472665"/>
                </a:cubicBezTo>
                <a:cubicBezTo>
                  <a:pt x="2651607" y="1526811"/>
                  <a:pt x="2649056" y="1543734"/>
                  <a:pt x="2608446" y="1578543"/>
                </a:cubicBezTo>
                <a:cubicBezTo>
                  <a:pt x="2596266" y="1588983"/>
                  <a:pt x="2584605" y="1600904"/>
                  <a:pt x="2569945" y="1607419"/>
                </a:cubicBezTo>
                <a:cubicBezTo>
                  <a:pt x="2554995" y="1614063"/>
                  <a:pt x="2537690" y="1613076"/>
                  <a:pt x="2521818" y="1617044"/>
                </a:cubicBezTo>
                <a:cubicBezTo>
                  <a:pt x="2393140" y="1649213"/>
                  <a:pt x="2616553" y="1600269"/>
                  <a:pt x="2454442" y="1636294"/>
                </a:cubicBezTo>
                <a:cubicBezTo>
                  <a:pt x="2438472" y="1639843"/>
                  <a:pt x="2421985" y="1641219"/>
                  <a:pt x="2406315" y="1645920"/>
                </a:cubicBezTo>
                <a:cubicBezTo>
                  <a:pt x="2389766" y="1650885"/>
                  <a:pt x="2375464" y="1664887"/>
                  <a:pt x="2358189" y="1665170"/>
                </a:cubicBezTo>
                <a:cubicBezTo>
                  <a:pt x="1787158" y="1674531"/>
                  <a:pt x="1215991" y="1671587"/>
                  <a:pt x="644892" y="1674795"/>
                </a:cubicBezTo>
                <a:cubicBezTo>
                  <a:pt x="575389" y="1697964"/>
                  <a:pt x="658010" y="1672778"/>
                  <a:pt x="519764" y="1694046"/>
                </a:cubicBezTo>
                <a:cubicBezTo>
                  <a:pt x="509736" y="1695589"/>
                  <a:pt x="501013" y="1703018"/>
                  <a:pt x="490888" y="1703671"/>
                </a:cubicBezTo>
                <a:cubicBezTo>
                  <a:pt x="401182" y="1709458"/>
                  <a:pt x="311217" y="1710088"/>
                  <a:pt x="221381" y="1713296"/>
                </a:cubicBezTo>
                <a:cubicBezTo>
                  <a:pt x="202130" y="1710088"/>
                  <a:pt x="179868" y="1714497"/>
                  <a:pt x="163629" y="1703671"/>
                </a:cubicBezTo>
                <a:cubicBezTo>
                  <a:pt x="118865" y="1673829"/>
                  <a:pt x="146455" y="1658659"/>
                  <a:pt x="125128" y="1626669"/>
                </a:cubicBezTo>
                <a:cubicBezTo>
                  <a:pt x="117577" y="1615343"/>
                  <a:pt x="105111" y="1608128"/>
                  <a:pt x="96252" y="1597793"/>
                </a:cubicBezTo>
                <a:cubicBezTo>
                  <a:pt x="85812" y="1585613"/>
                  <a:pt x="76700" y="1572346"/>
                  <a:pt x="67376" y="1559292"/>
                </a:cubicBezTo>
                <a:cubicBezTo>
                  <a:pt x="60652" y="1549879"/>
                  <a:pt x="55532" y="1539303"/>
                  <a:pt x="48126" y="1530416"/>
                </a:cubicBezTo>
                <a:cubicBezTo>
                  <a:pt x="-13633" y="1456305"/>
                  <a:pt x="47794" y="1544359"/>
                  <a:pt x="0" y="1472665"/>
                </a:cubicBezTo>
                <a:cubicBezTo>
                  <a:pt x="6417" y="1402080"/>
                  <a:pt x="4795" y="1330296"/>
                  <a:pt x="19250" y="1260909"/>
                </a:cubicBezTo>
                <a:cubicBezTo>
                  <a:pt x="21609" y="1249584"/>
                  <a:pt x="39946" y="1249839"/>
                  <a:pt x="48126" y="1241659"/>
                </a:cubicBezTo>
                <a:cubicBezTo>
                  <a:pt x="59470" y="1230315"/>
                  <a:pt x="68919" y="1217014"/>
                  <a:pt x="77002" y="1203157"/>
                </a:cubicBezTo>
                <a:cubicBezTo>
                  <a:pt x="110476" y="1145772"/>
                  <a:pt x="109809" y="1143236"/>
                  <a:pt x="125128" y="1097280"/>
                </a:cubicBezTo>
                <a:cubicBezTo>
                  <a:pt x="128336" y="1061987"/>
                  <a:pt x="129741" y="1026484"/>
                  <a:pt x="134753" y="991402"/>
                </a:cubicBezTo>
                <a:cubicBezTo>
                  <a:pt x="136188" y="981358"/>
                  <a:pt x="142388" y="972475"/>
                  <a:pt x="144378" y="962526"/>
                </a:cubicBezTo>
                <a:cubicBezTo>
                  <a:pt x="148827" y="940280"/>
                  <a:pt x="151006" y="917637"/>
                  <a:pt x="154004" y="895149"/>
                </a:cubicBezTo>
                <a:cubicBezTo>
                  <a:pt x="165986" y="805284"/>
                  <a:pt x="148868" y="840288"/>
                  <a:pt x="182880" y="789271"/>
                </a:cubicBezTo>
                <a:cubicBezTo>
                  <a:pt x="176463" y="638475"/>
                  <a:pt x="172669" y="487545"/>
                  <a:pt x="163629" y="336884"/>
                </a:cubicBezTo>
                <a:cubicBezTo>
                  <a:pt x="163021" y="326756"/>
                  <a:pt x="158541" y="317083"/>
                  <a:pt x="154004" y="308008"/>
                </a:cubicBezTo>
                <a:cubicBezTo>
                  <a:pt x="148831" y="297661"/>
                  <a:pt x="141170" y="288757"/>
                  <a:pt x="134753" y="279132"/>
                </a:cubicBezTo>
                <a:cubicBezTo>
                  <a:pt x="131545" y="269507"/>
                  <a:pt x="131466" y="258179"/>
                  <a:pt x="125128" y="250256"/>
                </a:cubicBezTo>
                <a:cubicBezTo>
                  <a:pt x="117901" y="241223"/>
                  <a:pt x="101425" y="241353"/>
                  <a:pt x="96252" y="231006"/>
                </a:cubicBezTo>
                <a:cubicBezTo>
                  <a:pt x="87524" y="213550"/>
                  <a:pt x="90861" y="192305"/>
                  <a:pt x="86627" y="173254"/>
                </a:cubicBezTo>
                <a:cubicBezTo>
                  <a:pt x="81869" y="151844"/>
                  <a:pt x="76493" y="143361"/>
                  <a:pt x="67376" y="125128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3028273" y="3158274"/>
            <a:ext cx="3060834" cy="2231400"/>
          </a:xfrm>
          <a:custGeom>
            <a:avLst/>
            <a:gdLst>
              <a:gd name="connsiteX0" fmla="*/ 182880 w 3060834"/>
              <a:gd name="connsiteY0" fmla="*/ 28876 h 2231400"/>
              <a:gd name="connsiteX1" fmla="*/ 231007 w 3060834"/>
              <a:gd name="connsiteY1" fmla="*/ 19251 h 2231400"/>
              <a:gd name="connsiteX2" fmla="*/ 770021 w 3060834"/>
              <a:gd name="connsiteY2" fmla="*/ 38501 h 2231400"/>
              <a:gd name="connsiteX3" fmla="*/ 818148 w 3060834"/>
              <a:gd name="connsiteY3" fmla="*/ 67377 h 2231400"/>
              <a:gd name="connsiteX4" fmla="*/ 856649 w 3060834"/>
              <a:gd name="connsiteY4" fmla="*/ 77002 h 2231400"/>
              <a:gd name="connsiteX5" fmla="*/ 1087655 w 3060834"/>
              <a:gd name="connsiteY5" fmla="*/ 86628 h 2231400"/>
              <a:gd name="connsiteX6" fmla="*/ 1135781 w 3060834"/>
              <a:gd name="connsiteY6" fmla="*/ 96253 h 2231400"/>
              <a:gd name="connsiteX7" fmla="*/ 1212784 w 3060834"/>
              <a:gd name="connsiteY7" fmla="*/ 115503 h 2231400"/>
              <a:gd name="connsiteX8" fmla="*/ 1357162 w 3060834"/>
              <a:gd name="connsiteY8" fmla="*/ 125129 h 2231400"/>
              <a:gd name="connsiteX9" fmla="*/ 1511167 w 3060834"/>
              <a:gd name="connsiteY9" fmla="*/ 154004 h 2231400"/>
              <a:gd name="connsiteX10" fmla="*/ 1549668 w 3060834"/>
              <a:gd name="connsiteY10" fmla="*/ 163630 h 2231400"/>
              <a:gd name="connsiteX11" fmla="*/ 1722922 w 3060834"/>
              <a:gd name="connsiteY11" fmla="*/ 173255 h 2231400"/>
              <a:gd name="connsiteX12" fmla="*/ 1771049 w 3060834"/>
              <a:gd name="connsiteY12" fmla="*/ 182880 h 2231400"/>
              <a:gd name="connsiteX13" fmla="*/ 1828800 w 3060834"/>
              <a:gd name="connsiteY13" fmla="*/ 192506 h 2231400"/>
              <a:gd name="connsiteX14" fmla="*/ 1867301 w 3060834"/>
              <a:gd name="connsiteY14" fmla="*/ 202131 h 2231400"/>
              <a:gd name="connsiteX15" fmla="*/ 2127184 w 3060834"/>
              <a:gd name="connsiteY15" fmla="*/ 231007 h 2231400"/>
              <a:gd name="connsiteX16" fmla="*/ 2165685 w 3060834"/>
              <a:gd name="connsiteY16" fmla="*/ 240632 h 2231400"/>
              <a:gd name="connsiteX17" fmla="*/ 2348565 w 3060834"/>
              <a:gd name="connsiteY17" fmla="*/ 259882 h 2231400"/>
              <a:gd name="connsiteX18" fmla="*/ 2435192 w 3060834"/>
              <a:gd name="connsiteY18" fmla="*/ 288758 h 2231400"/>
              <a:gd name="connsiteX19" fmla="*/ 2483318 w 3060834"/>
              <a:gd name="connsiteY19" fmla="*/ 308009 h 2231400"/>
              <a:gd name="connsiteX20" fmla="*/ 2569946 w 3060834"/>
              <a:gd name="connsiteY20" fmla="*/ 327259 h 2231400"/>
              <a:gd name="connsiteX21" fmla="*/ 2598821 w 3060834"/>
              <a:gd name="connsiteY21" fmla="*/ 336884 h 2231400"/>
              <a:gd name="connsiteX22" fmla="*/ 2637322 w 3060834"/>
              <a:gd name="connsiteY22" fmla="*/ 346510 h 2231400"/>
              <a:gd name="connsiteX23" fmla="*/ 2666198 w 3060834"/>
              <a:gd name="connsiteY23" fmla="*/ 365760 h 2231400"/>
              <a:gd name="connsiteX24" fmla="*/ 2704699 w 3060834"/>
              <a:gd name="connsiteY24" fmla="*/ 385011 h 2231400"/>
              <a:gd name="connsiteX25" fmla="*/ 2733575 w 3060834"/>
              <a:gd name="connsiteY25" fmla="*/ 413887 h 2231400"/>
              <a:gd name="connsiteX26" fmla="*/ 2800952 w 3060834"/>
              <a:gd name="connsiteY26" fmla="*/ 452388 h 2231400"/>
              <a:gd name="connsiteX27" fmla="*/ 2849078 w 3060834"/>
              <a:gd name="connsiteY27" fmla="*/ 500514 h 2231400"/>
              <a:gd name="connsiteX28" fmla="*/ 2868329 w 3060834"/>
              <a:gd name="connsiteY28" fmla="*/ 529390 h 2231400"/>
              <a:gd name="connsiteX29" fmla="*/ 2945331 w 3060834"/>
              <a:gd name="connsiteY29" fmla="*/ 616017 h 2231400"/>
              <a:gd name="connsiteX30" fmla="*/ 2954956 w 3060834"/>
              <a:gd name="connsiteY30" fmla="*/ 644893 h 2231400"/>
              <a:gd name="connsiteX31" fmla="*/ 2964581 w 3060834"/>
              <a:gd name="connsiteY31" fmla="*/ 683394 h 2231400"/>
              <a:gd name="connsiteX32" fmla="*/ 2983832 w 3060834"/>
              <a:gd name="connsiteY32" fmla="*/ 712270 h 2231400"/>
              <a:gd name="connsiteX33" fmla="*/ 3003082 w 3060834"/>
              <a:gd name="connsiteY33" fmla="*/ 750771 h 2231400"/>
              <a:gd name="connsiteX34" fmla="*/ 3012708 w 3060834"/>
              <a:gd name="connsiteY34" fmla="*/ 779647 h 2231400"/>
              <a:gd name="connsiteX35" fmla="*/ 3031958 w 3060834"/>
              <a:gd name="connsiteY35" fmla="*/ 808522 h 2231400"/>
              <a:gd name="connsiteX36" fmla="*/ 3041584 w 3060834"/>
              <a:gd name="connsiteY36" fmla="*/ 847023 h 2231400"/>
              <a:gd name="connsiteX37" fmla="*/ 3051209 w 3060834"/>
              <a:gd name="connsiteY37" fmla="*/ 904775 h 2231400"/>
              <a:gd name="connsiteX38" fmla="*/ 3060834 w 3060834"/>
              <a:gd name="connsiteY38" fmla="*/ 933651 h 2231400"/>
              <a:gd name="connsiteX39" fmla="*/ 3051209 w 3060834"/>
              <a:gd name="connsiteY39" fmla="*/ 1665171 h 2231400"/>
              <a:gd name="connsiteX40" fmla="*/ 3003082 w 3060834"/>
              <a:gd name="connsiteY40" fmla="*/ 1780674 h 2231400"/>
              <a:gd name="connsiteX41" fmla="*/ 2974207 w 3060834"/>
              <a:gd name="connsiteY41" fmla="*/ 1819175 h 2231400"/>
              <a:gd name="connsiteX42" fmla="*/ 2935706 w 3060834"/>
              <a:gd name="connsiteY42" fmla="*/ 1876927 h 2231400"/>
              <a:gd name="connsiteX43" fmla="*/ 2868329 w 3060834"/>
              <a:gd name="connsiteY43" fmla="*/ 1934678 h 2231400"/>
              <a:gd name="connsiteX44" fmla="*/ 2791327 w 3060834"/>
              <a:gd name="connsiteY44" fmla="*/ 1963554 h 2231400"/>
              <a:gd name="connsiteX45" fmla="*/ 2714325 w 3060834"/>
              <a:gd name="connsiteY45" fmla="*/ 1992430 h 2231400"/>
              <a:gd name="connsiteX46" fmla="*/ 2608447 w 3060834"/>
              <a:gd name="connsiteY46" fmla="*/ 2050181 h 2231400"/>
              <a:gd name="connsiteX47" fmla="*/ 2579571 w 3060834"/>
              <a:gd name="connsiteY47" fmla="*/ 2059807 h 2231400"/>
              <a:gd name="connsiteX48" fmla="*/ 2521819 w 3060834"/>
              <a:gd name="connsiteY48" fmla="*/ 2069432 h 2231400"/>
              <a:gd name="connsiteX49" fmla="*/ 2492944 w 3060834"/>
              <a:gd name="connsiteY49" fmla="*/ 2088682 h 2231400"/>
              <a:gd name="connsiteX50" fmla="*/ 2415941 w 3060834"/>
              <a:gd name="connsiteY50" fmla="*/ 2107933 h 2231400"/>
              <a:gd name="connsiteX51" fmla="*/ 2338939 w 3060834"/>
              <a:gd name="connsiteY51" fmla="*/ 2127183 h 2231400"/>
              <a:gd name="connsiteX52" fmla="*/ 2242687 w 3060834"/>
              <a:gd name="connsiteY52" fmla="*/ 2156059 h 2231400"/>
              <a:gd name="connsiteX53" fmla="*/ 2127184 w 3060834"/>
              <a:gd name="connsiteY53" fmla="*/ 2165684 h 2231400"/>
              <a:gd name="connsiteX54" fmla="*/ 1953929 w 3060834"/>
              <a:gd name="connsiteY54" fmla="*/ 2184935 h 2231400"/>
              <a:gd name="connsiteX55" fmla="*/ 1905802 w 3060834"/>
              <a:gd name="connsiteY55" fmla="*/ 2194560 h 2231400"/>
              <a:gd name="connsiteX56" fmla="*/ 1126156 w 3060834"/>
              <a:gd name="connsiteY56" fmla="*/ 2204186 h 2231400"/>
              <a:gd name="connsiteX57" fmla="*/ 529390 w 3060834"/>
              <a:gd name="connsiteY57" fmla="*/ 2204186 h 2231400"/>
              <a:gd name="connsiteX58" fmla="*/ 202131 w 3060834"/>
              <a:gd name="connsiteY58" fmla="*/ 2194560 h 2231400"/>
              <a:gd name="connsiteX59" fmla="*/ 144379 w 3060834"/>
              <a:gd name="connsiteY59" fmla="*/ 2156059 h 2231400"/>
              <a:gd name="connsiteX60" fmla="*/ 96253 w 3060834"/>
              <a:gd name="connsiteY60" fmla="*/ 2098308 h 2231400"/>
              <a:gd name="connsiteX61" fmla="*/ 48127 w 3060834"/>
              <a:gd name="connsiteY61" fmla="*/ 2002055 h 2231400"/>
              <a:gd name="connsiteX62" fmla="*/ 38501 w 3060834"/>
              <a:gd name="connsiteY62" fmla="*/ 1973179 h 2231400"/>
              <a:gd name="connsiteX63" fmla="*/ 0 w 3060834"/>
              <a:gd name="connsiteY63" fmla="*/ 1934678 h 2231400"/>
              <a:gd name="connsiteX64" fmla="*/ 9626 w 3060834"/>
              <a:gd name="connsiteY64" fmla="*/ 442762 h 2231400"/>
              <a:gd name="connsiteX65" fmla="*/ 38501 w 3060834"/>
              <a:gd name="connsiteY65" fmla="*/ 404261 h 2231400"/>
              <a:gd name="connsiteX66" fmla="*/ 67377 w 3060834"/>
              <a:gd name="connsiteY66" fmla="*/ 317634 h 2231400"/>
              <a:gd name="connsiteX67" fmla="*/ 96253 w 3060834"/>
              <a:gd name="connsiteY67" fmla="*/ 288758 h 2231400"/>
              <a:gd name="connsiteX68" fmla="*/ 173255 w 3060834"/>
              <a:gd name="connsiteY68" fmla="*/ 192506 h 2231400"/>
              <a:gd name="connsiteX69" fmla="*/ 240632 w 3060834"/>
              <a:gd name="connsiteY69" fmla="*/ 144379 h 2231400"/>
              <a:gd name="connsiteX70" fmla="*/ 259882 w 3060834"/>
              <a:gd name="connsiteY70" fmla="*/ 115503 h 2231400"/>
              <a:gd name="connsiteX71" fmla="*/ 288758 w 3060834"/>
              <a:gd name="connsiteY71" fmla="*/ 96253 h 2231400"/>
              <a:gd name="connsiteX72" fmla="*/ 308009 w 3060834"/>
              <a:gd name="connsiteY72" fmla="*/ 0 h 223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060834" h="2231400">
                <a:moveTo>
                  <a:pt x="182880" y="28876"/>
                </a:moveTo>
                <a:cubicBezTo>
                  <a:pt x="198922" y="25668"/>
                  <a:pt x="214647" y="19251"/>
                  <a:pt x="231007" y="19251"/>
                </a:cubicBezTo>
                <a:cubicBezTo>
                  <a:pt x="567106" y="19251"/>
                  <a:pt x="548283" y="20023"/>
                  <a:pt x="770021" y="38501"/>
                </a:cubicBezTo>
                <a:cubicBezTo>
                  <a:pt x="786063" y="48126"/>
                  <a:pt x="801052" y="59779"/>
                  <a:pt x="818148" y="67377"/>
                </a:cubicBezTo>
                <a:cubicBezTo>
                  <a:pt x="830236" y="72750"/>
                  <a:pt x="843454" y="76059"/>
                  <a:pt x="856649" y="77002"/>
                </a:cubicBezTo>
                <a:cubicBezTo>
                  <a:pt x="933522" y="82493"/>
                  <a:pt x="1010653" y="83419"/>
                  <a:pt x="1087655" y="86628"/>
                </a:cubicBezTo>
                <a:cubicBezTo>
                  <a:pt x="1103697" y="89836"/>
                  <a:pt x="1119910" y="92285"/>
                  <a:pt x="1135781" y="96253"/>
                </a:cubicBezTo>
                <a:cubicBezTo>
                  <a:pt x="1180832" y="107516"/>
                  <a:pt x="1153652" y="109590"/>
                  <a:pt x="1212784" y="115503"/>
                </a:cubicBezTo>
                <a:cubicBezTo>
                  <a:pt x="1260777" y="120302"/>
                  <a:pt x="1309036" y="121920"/>
                  <a:pt x="1357162" y="125129"/>
                </a:cubicBezTo>
                <a:cubicBezTo>
                  <a:pt x="1430761" y="149661"/>
                  <a:pt x="1356510" y="126711"/>
                  <a:pt x="1511167" y="154004"/>
                </a:cubicBezTo>
                <a:cubicBezTo>
                  <a:pt x="1524194" y="156303"/>
                  <a:pt x="1536494" y="162432"/>
                  <a:pt x="1549668" y="163630"/>
                </a:cubicBezTo>
                <a:cubicBezTo>
                  <a:pt x="1607271" y="168867"/>
                  <a:pt x="1665171" y="170047"/>
                  <a:pt x="1722922" y="173255"/>
                </a:cubicBezTo>
                <a:lnTo>
                  <a:pt x="1771049" y="182880"/>
                </a:lnTo>
                <a:cubicBezTo>
                  <a:pt x="1790250" y="186371"/>
                  <a:pt x="1809663" y="188678"/>
                  <a:pt x="1828800" y="192506"/>
                </a:cubicBezTo>
                <a:cubicBezTo>
                  <a:pt x="1841772" y="195100"/>
                  <a:pt x="1854234" y="200068"/>
                  <a:pt x="1867301" y="202131"/>
                </a:cubicBezTo>
                <a:cubicBezTo>
                  <a:pt x="1989794" y="221471"/>
                  <a:pt x="2011184" y="221340"/>
                  <a:pt x="2127184" y="231007"/>
                </a:cubicBezTo>
                <a:cubicBezTo>
                  <a:pt x="2140018" y="234215"/>
                  <a:pt x="2152529" y="239247"/>
                  <a:pt x="2165685" y="240632"/>
                </a:cubicBezTo>
                <a:cubicBezTo>
                  <a:pt x="2365284" y="261642"/>
                  <a:pt x="2251746" y="235678"/>
                  <a:pt x="2348565" y="259882"/>
                </a:cubicBezTo>
                <a:cubicBezTo>
                  <a:pt x="2428975" y="300088"/>
                  <a:pt x="2341897" y="260769"/>
                  <a:pt x="2435192" y="288758"/>
                </a:cubicBezTo>
                <a:cubicBezTo>
                  <a:pt x="2451741" y="293723"/>
                  <a:pt x="2466927" y="302545"/>
                  <a:pt x="2483318" y="308009"/>
                </a:cubicBezTo>
                <a:cubicBezTo>
                  <a:pt x="2512958" y="317889"/>
                  <a:pt x="2539434" y="319631"/>
                  <a:pt x="2569946" y="327259"/>
                </a:cubicBezTo>
                <a:cubicBezTo>
                  <a:pt x="2579789" y="329720"/>
                  <a:pt x="2589066" y="334097"/>
                  <a:pt x="2598821" y="336884"/>
                </a:cubicBezTo>
                <a:cubicBezTo>
                  <a:pt x="2611541" y="340518"/>
                  <a:pt x="2624488" y="343301"/>
                  <a:pt x="2637322" y="346510"/>
                </a:cubicBezTo>
                <a:cubicBezTo>
                  <a:pt x="2646947" y="352927"/>
                  <a:pt x="2656154" y="360021"/>
                  <a:pt x="2666198" y="365760"/>
                </a:cubicBezTo>
                <a:cubicBezTo>
                  <a:pt x="2678656" y="372879"/>
                  <a:pt x="2693023" y="376671"/>
                  <a:pt x="2704699" y="385011"/>
                </a:cubicBezTo>
                <a:cubicBezTo>
                  <a:pt x="2715776" y="392923"/>
                  <a:pt x="2723118" y="405173"/>
                  <a:pt x="2733575" y="413887"/>
                </a:cubicBezTo>
                <a:cubicBezTo>
                  <a:pt x="2753980" y="430891"/>
                  <a:pt x="2777420" y="440622"/>
                  <a:pt x="2800952" y="452388"/>
                </a:cubicBezTo>
                <a:cubicBezTo>
                  <a:pt x="2852284" y="529386"/>
                  <a:pt x="2784911" y="436347"/>
                  <a:pt x="2849078" y="500514"/>
                </a:cubicBezTo>
                <a:cubicBezTo>
                  <a:pt x="2857258" y="508694"/>
                  <a:pt x="2860643" y="520744"/>
                  <a:pt x="2868329" y="529390"/>
                </a:cubicBezTo>
                <a:cubicBezTo>
                  <a:pt x="2956238" y="628287"/>
                  <a:pt x="2901640" y="550481"/>
                  <a:pt x="2945331" y="616017"/>
                </a:cubicBezTo>
                <a:cubicBezTo>
                  <a:pt x="2948539" y="625642"/>
                  <a:pt x="2952169" y="635137"/>
                  <a:pt x="2954956" y="644893"/>
                </a:cubicBezTo>
                <a:cubicBezTo>
                  <a:pt x="2958590" y="657613"/>
                  <a:pt x="2959370" y="671235"/>
                  <a:pt x="2964581" y="683394"/>
                </a:cubicBezTo>
                <a:cubicBezTo>
                  <a:pt x="2969138" y="694027"/>
                  <a:pt x="2978093" y="702226"/>
                  <a:pt x="2983832" y="712270"/>
                </a:cubicBezTo>
                <a:cubicBezTo>
                  <a:pt x="2990951" y="724728"/>
                  <a:pt x="2997430" y="737583"/>
                  <a:pt x="3003082" y="750771"/>
                </a:cubicBezTo>
                <a:cubicBezTo>
                  <a:pt x="3007079" y="760097"/>
                  <a:pt x="3008170" y="770572"/>
                  <a:pt x="3012708" y="779647"/>
                </a:cubicBezTo>
                <a:cubicBezTo>
                  <a:pt x="3017881" y="789994"/>
                  <a:pt x="3025541" y="798897"/>
                  <a:pt x="3031958" y="808522"/>
                </a:cubicBezTo>
                <a:cubicBezTo>
                  <a:pt x="3035167" y="821356"/>
                  <a:pt x="3038990" y="834051"/>
                  <a:pt x="3041584" y="847023"/>
                </a:cubicBezTo>
                <a:cubicBezTo>
                  <a:pt x="3045412" y="866160"/>
                  <a:pt x="3046975" y="885724"/>
                  <a:pt x="3051209" y="904775"/>
                </a:cubicBezTo>
                <a:cubicBezTo>
                  <a:pt x="3053410" y="914679"/>
                  <a:pt x="3057626" y="924026"/>
                  <a:pt x="3060834" y="933651"/>
                </a:cubicBezTo>
                <a:cubicBezTo>
                  <a:pt x="3057626" y="1177491"/>
                  <a:pt x="3057303" y="1421386"/>
                  <a:pt x="3051209" y="1665171"/>
                </a:cubicBezTo>
                <a:cubicBezTo>
                  <a:pt x="3050418" y="1696804"/>
                  <a:pt x="3013238" y="1767133"/>
                  <a:pt x="3003082" y="1780674"/>
                </a:cubicBezTo>
                <a:cubicBezTo>
                  <a:pt x="2993457" y="1793508"/>
                  <a:pt x="2983406" y="1806033"/>
                  <a:pt x="2974207" y="1819175"/>
                </a:cubicBezTo>
                <a:cubicBezTo>
                  <a:pt x="2960939" y="1838129"/>
                  <a:pt x="2952066" y="1860567"/>
                  <a:pt x="2935706" y="1876927"/>
                </a:cubicBezTo>
                <a:cubicBezTo>
                  <a:pt x="2909457" y="1903175"/>
                  <a:pt x="2901255" y="1914099"/>
                  <a:pt x="2868329" y="1934678"/>
                </a:cubicBezTo>
                <a:cubicBezTo>
                  <a:pt x="2814733" y="1968176"/>
                  <a:pt x="2846756" y="1942769"/>
                  <a:pt x="2791327" y="1963554"/>
                </a:cubicBezTo>
                <a:cubicBezTo>
                  <a:pt x="2690650" y="2001307"/>
                  <a:pt x="2813161" y="1967719"/>
                  <a:pt x="2714325" y="1992430"/>
                </a:cubicBezTo>
                <a:cubicBezTo>
                  <a:pt x="2679177" y="2015861"/>
                  <a:pt x="2652121" y="2035622"/>
                  <a:pt x="2608447" y="2050181"/>
                </a:cubicBezTo>
                <a:cubicBezTo>
                  <a:pt x="2598822" y="2053390"/>
                  <a:pt x="2589475" y="2057606"/>
                  <a:pt x="2579571" y="2059807"/>
                </a:cubicBezTo>
                <a:cubicBezTo>
                  <a:pt x="2560520" y="2064041"/>
                  <a:pt x="2541070" y="2066224"/>
                  <a:pt x="2521819" y="2069432"/>
                </a:cubicBezTo>
                <a:cubicBezTo>
                  <a:pt x="2512194" y="2075849"/>
                  <a:pt x="2503291" y="2083509"/>
                  <a:pt x="2492944" y="2088682"/>
                </a:cubicBezTo>
                <a:cubicBezTo>
                  <a:pt x="2471911" y="2099199"/>
                  <a:pt x="2436345" y="2103225"/>
                  <a:pt x="2415941" y="2107933"/>
                </a:cubicBezTo>
                <a:cubicBezTo>
                  <a:pt x="2390161" y="2113882"/>
                  <a:pt x="2364038" y="2118816"/>
                  <a:pt x="2338939" y="2127183"/>
                </a:cubicBezTo>
                <a:cubicBezTo>
                  <a:pt x="2322186" y="2132768"/>
                  <a:pt x="2265965" y="2153149"/>
                  <a:pt x="2242687" y="2156059"/>
                </a:cubicBezTo>
                <a:cubicBezTo>
                  <a:pt x="2204351" y="2160851"/>
                  <a:pt x="2165685" y="2162476"/>
                  <a:pt x="2127184" y="2165684"/>
                </a:cubicBezTo>
                <a:cubicBezTo>
                  <a:pt x="2034836" y="2188772"/>
                  <a:pt x="2136458" y="2165722"/>
                  <a:pt x="1953929" y="2184935"/>
                </a:cubicBezTo>
                <a:cubicBezTo>
                  <a:pt x="1937659" y="2186648"/>
                  <a:pt x="1922158" y="2194180"/>
                  <a:pt x="1905802" y="2194560"/>
                </a:cubicBezTo>
                <a:cubicBezTo>
                  <a:pt x="1645970" y="2200603"/>
                  <a:pt x="1386038" y="2200977"/>
                  <a:pt x="1126156" y="2204186"/>
                </a:cubicBezTo>
                <a:cubicBezTo>
                  <a:pt x="907768" y="2258782"/>
                  <a:pt x="1091420" y="2216404"/>
                  <a:pt x="529390" y="2204186"/>
                </a:cubicBezTo>
                <a:lnTo>
                  <a:pt x="202131" y="2194560"/>
                </a:lnTo>
                <a:cubicBezTo>
                  <a:pt x="182880" y="2181726"/>
                  <a:pt x="157212" y="2175310"/>
                  <a:pt x="144379" y="2156059"/>
                </a:cubicBezTo>
                <a:cubicBezTo>
                  <a:pt x="117579" y="2115857"/>
                  <a:pt x="133309" y="2135363"/>
                  <a:pt x="96253" y="2098308"/>
                </a:cubicBezTo>
                <a:cubicBezTo>
                  <a:pt x="78754" y="1993313"/>
                  <a:pt x="104976" y="2081642"/>
                  <a:pt x="48127" y="2002055"/>
                </a:cubicBezTo>
                <a:cubicBezTo>
                  <a:pt x="42230" y="1993799"/>
                  <a:pt x="44398" y="1981435"/>
                  <a:pt x="38501" y="1973179"/>
                </a:cubicBezTo>
                <a:cubicBezTo>
                  <a:pt x="27952" y="1958410"/>
                  <a:pt x="12834" y="1947512"/>
                  <a:pt x="0" y="1934678"/>
                </a:cubicBezTo>
                <a:cubicBezTo>
                  <a:pt x="3209" y="1437373"/>
                  <a:pt x="-2881" y="939920"/>
                  <a:pt x="9626" y="442762"/>
                </a:cubicBezTo>
                <a:cubicBezTo>
                  <a:pt x="10029" y="426725"/>
                  <a:pt x="31327" y="418609"/>
                  <a:pt x="38501" y="404261"/>
                </a:cubicBezTo>
                <a:cubicBezTo>
                  <a:pt x="79764" y="321736"/>
                  <a:pt x="7368" y="413649"/>
                  <a:pt x="67377" y="317634"/>
                </a:cubicBezTo>
                <a:cubicBezTo>
                  <a:pt x="74591" y="306091"/>
                  <a:pt x="86628" y="298383"/>
                  <a:pt x="96253" y="288758"/>
                </a:cubicBezTo>
                <a:cubicBezTo>
                  <a:pt x="115922" y="229750"/>
                  <a:pt x="98704" y="267057"/>
                  <a:pt x="173255" y="192506"/>
                </a:cubicBezTo>
                <a:cubicBezTo>
                  <a:pt x="212278" y="153484"/>
                  <a:pt x="189955" y="169718"/>
                  <a:pt x="240632" y="144379"/>
                </a:cubicBezTo>
                <a:cubicBezTo>
                  <a:pt x="247049" y="134754"/>
                  <a:pt x="251702" y="123683"/>
                  <a:pt x="259882" y="115503"/>
                </a:cubicBezTo>
                <a:cubicBezTo>
                  <a:pt x="268062" y="107323"/>
                  <a:pt x="282627" y="106063"/>
                  <a:pt x="288758" y="96253"/>
                </a:cubicBezTo>
                <a:cubicBezTo>
                  <a:pt x="312067" y="58959"/>
                  <a:pt x="308009" y="38155"/>
                  <a:pt x="308009" y="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3070459" y="6261048"/>
            <a:ext cx="2984820" cy="832771"/>
          </a:xfrm>
          <a:custGeom>
            <a:avLst/>
            <a:gdLst>
              <a:gd name="connsiteX0" fmla="*/ 38501 w 2984820"/>
              <a:gd name="connsiteY0" fmla="*/ 24249 h 832771"/>
              <a:gd name="connsiteX1" fmla="*/ 2839453 w 2984820"/>
              <a:gd name="connsiteY1" fmla="*/ 14624 h 832771"/>
              <a:gd name="connsiteX2" fmla="*/ 2897204 w 2984820"/>
              <a:gd name="connsiteY2" fmla="*/ 72375 h 832771"/>
              <a:gd name="connsiteX3" fmla="*/ 2916455 w 2984820"/>
              <a:gd name="connsiteY3" fmla="*/ 101251 h 832771"/>
              <a:gd name="connsiteX4" fmla="*/ 2964581 w 2984820"/>
              <a:gd name="connsiteY4" fmla="*/ 159003 h 832771"/>
              <a:gd name="connsiteX5" fmla="*/ 2964581 w 2984820"/>
              <a:gd name="connsiteY5" fmla="*/ 380384 h 832771"/>
              <a:gd name="connsiteX6" fmla="*/ 2935705 w 2984820"/>
              <a:gd name="connsiteY6" fmla="*/ 409259 h 832771"/>
              <a:gd name="connsiteX7" fmla="*/ 2897204 w 2984820"/>
              <a:gd name="connsiteY7" fmla="*/ 476636 h 832771"/>
              <a:gd name="connsiteX8" fmla="*/ 2839453 w 2984820"/>
              <a:gd name="connsiteY8" fmla="*/ 534388 h 832771"/>
              <a:gd name="connsiteX9" fmla="*/ 2781701 w 2984820"/>
              <a:gd name="connsiteY9" fmla="*/ 572889 h 832771"/>
              <a:gd name="connsiteX10" fmla="*/ 2752825 w 2984820"/>
              <a:gd name="connsiteY10" fmla="*/ 592139 h 832771"/>
              <a:gd name="connsiteX11" fmla="*/ 2656573 w 2984820"/>
              <a:gd name="connsiteY11" fmla="*/ 621015 h 832771"/>
              <a:gd name="connsiteX12" fmla="*/ 2627697 w 2984820"/>
              <a:gd name="connsiteY12" fmla="*/ 630640 h 832771"/>
              <a:gd name="connsiteX13" fmla="*/ 2531444 w 2984820"/>
              <a:gd name="connsiteY13" fmla="*/ 649891 h 832771"/>
              <a:gd name="connsiteX14" fmla="*/ 2021305 w 2984820"/>
              <a:gd name="connsiteY14" fmla="*/ 659516 h 832771"/>
              <a:gd name="connsiteX15" fmla="*/ 1347537 w 2984820"/>
              <a:gd name="connsiteY15" fmla="*/ 669141 h 832771"/>
              <a:gd name="connsiteX16" fmla="*/ 1309036 w 2984820"/>
              <a:gd name="connsiteY16" fmla="*/ 678767 h 832771"/>
              <a:gd name="connsiteX17" fmla="*/ 1260909 w 2984820"/>
              <a:gd name="connsiteY17" fmla="*/ 688392 h 832771"/>
              <a:gd name="connsiteX18" fmla="*/ 1203158 w 2984820"/>
              <a:gd name="connsiteY18" fmla="*/ 707643 h 832771"/>
              <a:gd name="connsiteX19" fmla="*/ 1116530 w 2984820"/>
              <a:gd name="connsiteY19" fmla="*/ 736518 h 832771"/>
              <a:gd name="connsiteX20" fmla="*/ 1029903 w 2984820"/>
              <a:gd name="connsiteY20" fmla="*/ 765394 h 832771"/>
              <a:gd name="connsiteX21" fmla="*/ 1001027 w 2984820"/>
              <a:gd name="connsiteY21" fmla="*/ 775019 h 832771"/>
              <a:gd name="connsiteX22" fmla="*/ 875899 w 2984820"/>
              <a:gd name="connsiteY22" fmla="*/ 794270 h 832771"/>
              <a:gd name="connsiteX23" fmla="*/ 818147 w 2984820"/>
              <a:gd name="connsiteY23" fmla="*/ 813520 h 832771"/>
              <a:gd name="connsiteX24" fmla="*/ 789272 w 2984820"/>
              <a:gd name="connsiteY24" fmla="*/ 823146 h 832771"/>
              <a:gd name="connsiteX25" fmla="*/ 741145 w 2984820"/>
              <a:gd name="connsiteY25" fmla="*/ 832771 h 832771"/>
              <a:gd name="connsiteX26" fmla="*/ 375385 w 2984820"/>
              <a:gd name="connsiteY26" fmla="*/ 823146 h 832771"/>
              <a:gd name="connsiteX27" fmla="*/ 336884 w 2984820"/>
              <a:gd name="connsiteY27" fmla="*/ 813520 h 832771"/>
              <a:gd name="connsiteX28" fmla="*/ 308008 w 2984820"/>
              <a:gd name="connsiteY28" fmla="*/ 784645 h 832771"/>
              <a:gd name="connsiteX29" fmla="*/ 279133 w 2984820"/>
              <a:gd name="connsiteY29" fmla="*/ 775019 h 832771"/>
              <a:gd name="connsiteX30" fmla="*/ 192505 w 2984820"/>
              <a:gd name="connsiteY30" fmla="*/ 736518 h 832771"/>
              <a:gd name="connsiteX31" fmla="*/ 163629 w 2984820"/>
              <a:gd name="connsiteY31" fmla="*/ 726893 h 832771"/>
              <a:gd name="connsiteX32" fmla="*/ 134754 w 2984820"/>
              <a:gd name="connsiteY32" fmla="*/ 717268 h 832771"/>
              <a:gd name="connsiteX33" fmla="*/ 77002 w 2984820"/>
              <a:gd name="connsiteY33" fmla="*/ 678767 h 832771"/>
              <a:gd name="connsiteX34" fmla="*/ 48126 w 2984820"/>
              <a:gd name="connsiteY34" fmla="*/ 659516 h 832771"/>
              <a:gd name="connsiteX35" fmla="*/ 38501 w 2984820"/>
              <a:gd name="connsiteY35" fmla="*/ 630640 h 832771"/>
              <a:gd name="connsiteX36" fmla="*/ 9625 w 2984820"/>
              <a:gd name="connsiteY36" fmla="*/ 592139 h 832771"/>
              <a:gd name="connsiteX37" fmla="*/ 0 w 2984820"/>
              <a:gd name="connsiteY37" fmla="*/ 524763 h 832771"/>
              <a:gd name="connsiteX38" fmla="*/ 9625 w 2984820"/>
              <a:gd name="connsiteY38" fmla="*/ 284131 h 832771"/>
              <a:gd name="connsiteX39" fmla="*/ 28876 w 2984820"/>
              <a:gd name="connsiteY39" fmla="*/ 187878 h 832771"/>
              <a:gd name="connsiteX40" fmla="*/ 38501 w 2984820"/>
              <a:gd name="connsiteY40" fmla="*/ 149377 h 832771"/>
              <a:gd name="connsiteX41" fmla="*/ 57752 w 2984820"/>
              <a:gd name="connsiteY41" fmla="*/ 120501 h 832771"/>
              <a:gd name="connsiteX42" fmla="*/ 86627 w 2984820"/>
              <a:gd name="connsiteY42" fmla="*/ 72375 h 83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984820" h="832771">
                <a:moveTo>
                  <a:pt x="38501" y="24249"/>
                </a:moveTo>
                <a:cubicBezTo>
                  <a:pt x="1401767" y="-16447"/>
                  <a:pt x="468336" y="4038"/>
                  <a:pt x="2839453" y="14624"/>
                </a:cubicBezTo>
                <a:cubicBezTo>
                  <a:pt x="2858703" y="33874"/>
                  <a:pt x="2882103" y="49723"/>
                  <a:pt x="2897204" y="72375"/>
                </a:cubicBezTo>
                <a:cubicBezTo>
                  <a:pt x="2903621" y="82000"/>
                  <a:pt x="2909049" y="92364"/>
                  <a:pt x="2916455" y="101251"/>
                </a:cubicBezTo>
                <a:cubicBezTo>
                  <a:pt x="2978214" y="175363"/>
                  <a:pt x="2916784" y="87309"/>
                  <a:pt x="2964581" y="159003"/>
                </a:cubicBezTo>
                <a:cubicBezTo>
                  <a:pt x="2991918" y="241013"/>
                  <a:pt x="2991213" y="227247"/>
                  <a:pt x="2964581" y="380384"/>
                </a:cubicBezTo>
                <a:cubicBezTo>
                  <a:pt x="2962249" y="393795"/>
                  <a:pt x="2944419" y="398802"/>
                  <a:pt x="2935705" y="409259"/>
                </a:cubicBezTo>
                <a:cubicBezTo>
                  <a:pt x="2776458" y="600354"/>
                  <a:pt x="3085402" y="241387"/>
                  <a:pt x="2897204" y="476636"/>
                </a:cubicBezTo>
                <a:cubicBezTo>
                  <a:pt x="2880197" y="497895"/>
                  <a:pt x="2862105" y="519287"/>
                  <a:pt x="2839453" y="534388"/>
                </a:cubicBezTo>
                <a:lnTo>
                  <a:pt x="2781701" y="572889"/>
                </a:lnTo>
                <a:cubicBezTo>
                  <a:pt x="2772076" y="579306"/>
                  <a:pt x="2763799" y="588481"/>
                  <a:pt x="2752825" y="592139"/>
                </a:cubicBezTo>
                <a:cubicBezTo>
                  <a:pt x="2615615" y="637877"/>
                  <a:pt x="2758379" y="591928"/>
                  <a:pt x="2656573" y="621015"/>
                </a:cubicBezTo>
                <a:cubicBezTo>
                  <a:pt x="2646817" y="623802"/>
                  <a:pt x="2637453" y="627853"/>
                  <a:pt x="2627697" y="630640"/>
                </a:cubicBezTo>
                <a:cubicBezTo>
                  <a:pt x="2603706" y="637495"/>
                  <a:pt x="2552905" y="649164"/>
                  <a:pt x="2531444" y="649891"/>
                </a:cubicBezTo>
                <a:cubicBezTo>
                  <a:pt x="2361465" y="655653"/>
                  <a:pt x="2191359" y="656751"/>
                  <a:pt x="2021305" y="659516"/>
                </a:cubicBezTo>
                <a:lnTo>
                  <a:pt x="1347537" y="669141"/>
                </a:lnTo>
                <a:cubicBezTo>
                  <a:pt x="1334703" y="672350"/>
                  <a:pt x="1321950" y="675897"/>
                  <a:pt x="1309036" y="678767"/>
                </a:cubicBezTo>
                <a:cubicBezTo>
                  <a:pt x="1293066" y="682316"/>
                  <a:pt x="1276693" y="684087"/>
                  <a:pt x="1260909" y="688392"/>
                </a:cubicBezTo>
                <a:cubicBezTo>
                  <a:pt x="1241332" y="693731"/>
                  <a:pt x="1222408" y="701226"/>
                  <a:pt x="1203158" y="707643"/>
                </a:cubicBezTo>
                <a:lnTo>
                  <a:pt x="1116530" y="736518"/>
                </a:lnTo>
                <a:lnTo>
                  <a:pt x="1029903" y="765394"/>
                </a:lnTo>
                <a:cubicBezTo>
                  <a:pt x="1020278" y="768602"/>
                  <a:pt x="1011035" y="773351"/>
                  <a:pt x="1001027" y="775019"/>
                </a:cubicBezTo>
                <a:cubicBezTo>
                  <a:pt x="920898" y="788375"/>
                  <a:pt x="962596" y="781885"/>
                  <a:pt x="875899" y="794270"/>
                </a:cubicBezTo>
                <a:lnTo>
                  <a:pt x="818147" y="813520"/>
                </a:lnTo>
                <a:cubicBezTo>
                  <a:pt x="808522" y="816728"/>
                  <a:pt x="799221" y="821156"/>
                  <a:pt x="789272" y="823146"/>
                </a:cubicBezTo>
                <a:lnTo>
                  <a:pt x="741145" y="832771"/>
                </a:lnTo>
                <a:cubicBezTo>
                  <a:pt x="619225" y="829563"/>
                  <a:pt x="497209" y="828947"/>
                  <a:pt x="375385" y="823146"/>
                </a:cubicBezTo>
                <a:cubicBezTo>
                  <a:pt x="362171" y="822517"/>
                  <a:pt x="348370" y="820083"/>
                  <a:pt x="336884" y="813520"/>
                </a:cubicBezTo>
                <a:cubicBezTo>
                  <a:pt x="325065" y="806767"/>
                  <a:pt x="319334" y="792196"/>
                  <a:pt x="308008" y="784645"/>
                </a:cubicBezTo>
                <a:cubicBezTo>
                  <a:pt x="299566" y="779017"/>
                  <a:pt x="288208" y="779556"/>
                  <a:pt x="279133" y="775019"/>
                </a:cubicBezTo>
                <a:cubicBezTo>
                  <a:pt x="187625" y="729264"/>
                  <a:pt x="341479" y="786176"/>
                  <a:pt x="192505" y="736518"/>
                </a:cubicBezTo>
                <a:lnTo>
                  <a:pt x="163629" y="726893"/>
                </a:lnTo>
                <a:lnTo>
                  <a:pt x="134754" y="717268"/>
                </a:lnTo>
                <a:lnTo>
                  <a:pt x="77002" y="678767"/>
                </a:lnTo>
                <a:lnTo>
                  <a:pt x="48126" y="659516"/>
                </a:lnTo>
                <a:cubicBezTo>
                  <a:pt x="44918" y="649891"/>
                  <a:pt x="43535" y="639449"/>
                  <a:pt x="38501" y="630640"/>
                </a:cubicBezTo>
                <a:cubicBezTo>
                  <a:pt x="30542" y="616712"/>
                  <a:pt x="15107" y="607215"/>
                  <a:pt x="9625" y="592139"/>
                </a:cubicBezTo>
                <a:cubicBezTo>
                  <a:pt x="1872" y="570818"/>
                  <a:pt x="3208" y="547222"/>
                  <a:pt x="0" y="524763"/>
                </a:cubicBezTo>
                <a:cubicBezTo>
                  <a:pt x="3208" y="444552"/>
                  <a:pt x="4618" y="364249"/>
                  <a:pt x="9625" y="284131"/>
                </a:cubicBezTo>
                <a:cubicBezTo>
                  <a:pt x="14225" y="210531"/>
                  <a:pt x="14964" y="236568"/>
                  <a:pt x="28876" y="187878"/>
                </a:cubicBezTo>
                <a:cubicBezTo>
                  <a:pt x="32510" y="175158"/>
                  <a:pt x="33290" y="161536"/>
                  <a:pt x="38501" y="149377"/>
                </a:cubicBezTo>
                <a:cubicBezTo>
                  <a:pt x="43058" y="138744"/>
                  <a:pt x="51335" y="130126"/>
                  <a:pt x="57752" y="120501"/>
                </a:cubicBezTo>
                <a:cubicBezTo>
                  <a:pt x="70247" y="83017"/>
                  <a:pt x="60203" y="98800"/>
                  <a:pt x="86627" y="72375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4955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98746703-41BB-D54C-8DA4-D89C98D5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58" y="1610436"/>
            <a:ext cx="5610225" cy="280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FEEC7E-2984-A246-B26B-781E3D2B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27" y="1958153"/>
            <a:ext cx="4632350" cy="211206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+mn-lt"/>
              </a:rPr>
              <a:t>Thanks  for your attention</a:t>
            </a:r>
            <a:br>
              <a:rPr lang="en-US" altLang="zh-CN" dirty="0">
                <a:solidFill>
                  <a:schemeClr val="tx2"/>
                </a:solidFill>
                <a:latin typeface="+mn-lt"/>
              </a:rPr>
            </a:br>
            <a:endParaRPr kumimoji="1" lang="zh-CN" altLang="en-US" dirty="0">
              <a:latin typeface="+mn-lt"/>
            </a:endParaRPr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47DFAE61-BAAF-2444-AA2E-4094E5848053}"/>
              </a:ext>
            </a:extLst>
          </p:cNvPr>
          <p:cNvSpPr txBox="1">
            <a:spLocks/>
          </p:cNvSpPr>
          <p:nvPr/>
        </p:nvSpPr>
        <p:spPr>
          <a:xfrm>
            <a:off x="6260897" y="1958152"/>
            <a:ext cx="2412936" cy="36833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61"/>
              </a:lnSpc>
              <a:spcBef>
                <a:spcPts val="0"/>
              </a:spcBef>
            </a:pPr>
            <a:r>
              <a:rPr kumimoji="1" lang="zh-CN" altLang="en-US" sz="97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97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975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E43EE5F8-23F4-2D4F-87C9-31B442C38B95}"/>
              </a:ext>
            </a:extLst>
          </p:cNvPr>
          <p:cNvSpPr txBox="1">
            <a:spLocks/>
          </p:cNvSpPr>
          <p:nvPr/>
        </p:nvSpPr>
        <p:spPr>
          <a:xfrm>
            <a:off x="6250698" y="2313859"/>
            <a:ext cx="2415803" cy="4371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71"/>
              </a:lnSpc>
            </a:pPr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0937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E3A63-3A85-4099-9610-B3437A506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算法设计与分析</a:t>
            </a:r>
            <a:r>
              <a:rPr lang="en-US" altLang="zh-CN" dirty="0"/>
              <a:t>》</a:t>
            </a:r>
            <a:r>
              <a:rPr lang="zh-CN" altLang="en-US" dirty="0"/>
              <a:t>课程目标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3BBFCD-562D-43E3-B3BF-F75092508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4"/>
            <a:ext cx="8897136" cy="6004077"/>
          </a:xfrm>
        </p:spPr>
        <p:txBody>
          <a:bodyPr>
            <a:normAutofit/>
          </a:bodyPr>
          <a:lstStyle/>
          <a:p>
            <a:r>
              <a:rPr lang="zh-CN" altLang="en-US" dirty="0"/>
              <a:t>目标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提升复杂工程问题解决能力，立德树人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课程目标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：掌握正确识别计算机及信息领域算法相关问题的功能和非功能（性能）需求，将其归纳提炼为计算机算法可解的典型问题，并正确判别分析问题的计算复杂度的知识和能力</a:t>
            </a:r>
          </a:p>
          <a:p>
            <a:pPr lvl="1"/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课程目标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：培养针对算法相关问题，结合研究目标和资源限制，选择正确的算法设计策略，设计合理的算法和及其实现方案的能力</a:t>
            </a:r>
          </a:p>
          <a:p>
            <a:pPr lvl="1"/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课程目标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：培养针对算法相关问题，开发高效算法，构建实验系统并开展实验，从算法复杂性角度综合分析实验结果，得到合理有效的结论的能力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课程目标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：培养了解计算机算法分析、设计和开发所用到的各类技术、工具和资源，正确判别其优点和局限性，合理选择并将其用于面向复杂工程问题的算法设计与实现中的能力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kumimoji="1"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课程思政</a:t>
            </a:r>
            <a:endParaRPr lang="en-US" altLang="zh-CN" sz="2000" dirty="0"/>
          </a:p>
          <a:p>
            <a:pPr lvl="2"/>
            <a:r>
              <a:rPr lang="zh-CN" altLang="en-US" sz="2000" dirty="0"/>
              <a:t>爱国主义，社会公德，科学观（辩证思维、科学方法）教育</a:t>
            </a:r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CC1916-6548-402C-88AA-288BE0475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7456D1-9EA1-47C9-A3FD-016D1F22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21BA32-8579-4AD3-9C03-F08F9349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7124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D7941-A54F-4137-BA26-0E85DDC6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课程目标与支撑的毕业指标点要求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013726-1D0D-4425-8208-E65CF0E38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6D4DFF-8B61-4AB9-BE92-6162D6144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B2E280-DEA5-46B2-A26D-7443CA6A6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55603-EADC-4381-95DC-EA453FC0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8C704A-1FDF-4D3D-BEE4-D67B4CD98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5" y="764365"/>
            <a:ext cx="7556649" cy="58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01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D7941-A54F-4137-BA26-0E85DDC6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课程目标与支撑的毕业指标点要求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013726-1D0D-4425-8208-E65CF0E38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6D4DFF-8B61-4AB9-BE92-6162D6144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B2E280-DEA5-46B2-A26D-7443CA6A6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55603-EADC-4381-95DC-EA453FC0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FE1FFE-F3A4-45F9-A089-1CCF953F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6" y="764365"/>
            <a:ext cx="8040765" cy="582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76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CF7A8-311B-4F97-B53C-91F291A0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课程地图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47D948-03C5-4D2C-8999-3A003F4CC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4A7330-3D1A-4269-87CD-68F980A02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798B4F-13EA-4C26-BE7A-E5BF51AFC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DC76B666-E150-473F-A8CD-2FEC2FBA3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52" y="764365"/>
            <a:ext cx="7501228" cy="591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任意多边形 24">
            <a:extLst>
              <a:ext uri="{FF2B5EF4-FFF2-40B4-BE49-F238E27FC236}">
                <a16:creationId xmlns:a16="http://schemas.microsoft.com/office/drawing/2014/main" id="{152B5600-A256-48D7-84E3-F3EFF08B04D9}"/>
              </a:ext>
            </a:extLst>
          </p:cNvPr>
          <p:cNvSpPr/>
          <p:nvPr/>
        </p:nvSpPr>
        <p:spPr>
          <a:xfrm>
            <a:off x="2758440" y="3769360"/>
            <a:ext cx="1295400" cy="360680"/>
          </a:xfrm>
          <a:custGeom>
            <a:avLst/>
            <a:gdLst>
              <a:gd name="connsiteX0" fmla="*/ 62523 w 1164492"/>
              <a:gd name="connsiteY0" fmla="*/ 91295 h 646187"/>
              <a:gd name="connsiteX1" fmla="*/ 109415 w 1164492"/>
              <a:gd name="connsiteY1" fmla="*/ 67849 h 646187"/>
              <a:gd name="connsiteX2" fmla="*/ 515815 w 1164492"/>
              <a:gd name="connsiteY2" fmla="*/ 28772 h 646187"/>
              <a:gd name="connsiteX3" fmla="*/ 969107 w 1164492"/>
              <a:gd name="connsiteY3" fmla="*/ 28772 h 646187"/>
              <a:gd name="connsiteX4" fmla="*/ 1016000 w 1164492"/>
              <a:gd name="connsiteY4" fmla="*/ 75664 h 646187"/>
              <a:gd name="connsiteX5" fmla="*/ 1047261 w 1164492"/>
              <a:gd name="connsiteY5" fmla="*/ 122557 h 646187"/>
              <a:gd name="connsiteX6" fmla="*/ 1055077 w 1164492"/>
              <a:gd name="connsiteY6" fmla="*/ 146003 h 646187"/>
              <a:gd name="connsiteX7" fmla="*/ 1109784 w 1164492"/>
              <a:gd name="connsiteY7" fmla="*/ 216341 h 646187"/>
              <a:gd name="connsiteX8" fmla="*/ 1117600 w 1164492"/>
              <a:gd name="connsiteY8" fmla="*/ 239787 h 646187"/>
              <a:gd name="connsiteX9" fmla="*/ 1133230 w 1164492"/>
              <a:gd name="connsiteY9" fmla="*/ 271049 h 646187"/>
              <a:gd name="connsiteX10" fmla="*/ 1141046 w 1164492"/>
              <a:gd name="connsiteY10" fmla="*/ 302310 h 646187"/>
              <a:gd name="connsiteX11" fmla="*/ 1148861 w 1164492"/>
              <a:gd name="connsiteY11" fmla="*/ 325757 h 646187"/>
              <a:gd name="connsiteX12" fmla="*/ 1156677 w 1164492"/>
              <a:gd name="connsiteY12" fmla="*/ 372649 h 646187"/>
              <a:gd name="connsiteX13" fmla="*/ 1164492 w 1164492"/>
              <a:gd name="connsiteY13" fmla="*/ 403910 h 646187"/>
              <a:gd name="connsiteX14" fmla="*/ 1125415 w 1164492"/>
              <a:gd name="connsiteY14" fmla="*/ 568033 h 646187"/>
              <a:gd name="connsiteX15" fmla="*/ 1101969 w 1164492"/>
              <a:gd name="connsiteY15" fmla="*/ 575849 h 646187"/>
              <a:gd name="connsiteX16" fmla="*/ 1055077 w 1164492"/>
              <a:gd name="connsiteY16" fmla="*/ 583664 h 646187"/>
              <a:gd name="connsiteX17" fmla="*/ 953477 w 1164492"/>
              <a:gd name="connsiteY17" fmla="*/ 599295 h 646187"/>
              <a:gd name="connsiteX18" fmla="*/ 922215 w 1164492"/>
              <a:gd name="connsiteY18" fmla="*/ 607110 h 646187"/>
              <a:gd name="connsiteX19" fmla="*/ 804984 w 1164492"/>
              <a:gd name="connsiteY19" fmla="*/ 614926 h 646187"/>
              <a:gd name="connsiteX20" fmla="*/ 773723 w 1164492"/>
              <a:gd name="connsiteY20" fmla="*/ 622741 h 646187"/>
              <a:gd name="connsiteX21" fmla="*/ 742461 w 1164492"/>
              <a:gd name="connsiteY21" fmla="*/ 638372 h 646187"/>
              <a:gd name="connsiteX22" fmla="*/ 429846 w 1164492"/>
              <a:gd name="connsiteY22" fmla="*/ 646187 h 646187"/>
              <a:gd name="connsiteX23" fmla="*/ 289169 w 1164492"/>
              <a:gd name="connsiteY23" fmla="*/ 638372 h 646187"/>
              <a:gd name="connsiteX24" fmla="*/ 273538 w 1164492"/>
              <a:gd name="connsiteY24" fmla="*/ 614926 h 646187"/>
              <a:gd name="connsiteX25" fmla="*/ 242277 w 1164492"/>
              <a:gd name="connsiteY25" fmla="*/ 607110 h 646187"/>
              <a:gd name="connsiteX26" fmla="*/ 156307 w 1164492"/>
              <a:gd name="connsiteY26" fmla="*/ 599295 h 646187"/>
              <a:gd name="connsiteX27" fmla="*/ 132861 w 1164492"/>
              <a:gd name="connsiteY27" fmla="*/ 591480 h 646187"/>
              <a:gd name="connsiteX28" fmla="*/ 85969 w 1164492"/>
              <a:gd name="connsiteY28" fmla="*/ 583664 h 646187"/>
              <a:gd name="connsiteX29" fmla="*/ 23446 w 1164492"/>
              <a:gd name="connsiteY29" fmla="*/ 513326 h 646187"/>
              <a:gd name="connsiteX30" fmla="*/ 0 w 1164492"/>
              <a:gd name="connsiteY30" fmla="*/ 489880 h 646187"/>
              <a:gd name="connsiteX31" fmla="*/ 7815 w 1164492"/>
              <a:gd name="connsiteY31" fmla="*/ 380464 h 646187"/>
              <a:gd name="connsiteX32" fmla="*/ 39077 w 1164492"/>
              <a:gd name="connsiteY32" fmla="*/ 333572 h 646187"/>
              <a:gd name="connsiteX33" fmla="*/ 62523 w 1164492"/>
              <a:gd name="connsiteY33" fmla="*/ 286680 h 646187"/>
              <a:gd name="connsiteX34" fmla="*/ 78154 w 1164492"/>
              <a:gd name="connsiteY34" fmla="*/ 263233 h 646187"/>
              <a:gd name="connsiteX35" fmla="*/ 70338 w 1164492"/>
              <a:gd name="connsiteY35" fmla="*/ 216341 h 646187"/>
              <a:gd name="connsiteX36" fmla="*/ 46892 w 1164492"/>
              <a:gd name="connsiteY36" fmla="*/ 192895 h 646187"/>
              <a:gd name="connsiteX37" fmla="*/ 62523 w 1164492"/>
              <a:gd name="connsiteY37" fmla="*/ 91295 h 64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64492" h="646187">
                <a:moveTo>
                  <a:pt x="62523" y="91295"/>
                </a:moveTo>
                <a:cubicBezTo>
                  <a:pt x="72944" y="70454"/>
                  <a:pt x="93189" y="74339"/>
                  <a:pt x="109415" y="67849"/>
                </a:cubicBezTo>
                <a:cubicBezTo>
                  <a:pt x="252810" y="10492"/>
                  <a:pt x="306304" y="38517"/>
                  <a:pt x="515815" y="28772"/>
                </a:cubicBezTo>
                <a:cubicBezTo>
                  <a:pt x="674733" y="-10955"/>
                  <a:pt x="652185" y="-8202"/>
                  <a:pt x="969107" y="28772"/>
                </a:cubicBezTo>
                <a:cubicBezTo>
                  <a:pt x="991063" y="31334"/>
                  <a:pt x="1016000" y="75664"/>
                  <a:pt x="1016000" y="75664"/>
                </a:cubicBezTo>
                <a:cubicBezTo>
                  <a:pt x="1034581" y="131410"/>
                  <a:pt x="1008235" y="64017"/>
                  <a:pt x="1047261" y="122557"/>
                </a:cubicBezTo>
                <a:cubicBezTo>
                  <a:pt x="1051831" y="129412"/>
                  <a:pt x="1050507" y="139148"/>
                  <a:pt x="1055077" y="146003"/>
                </a:cubicBezTo>
                <a:cubicBezTo>
                  <a:pt x="1082052" y="186464"/>
                  <a:pt x="1088972" y="153910"/>
                  <a:pt x="1109784" y="216341"/>
                </a:cubicBezTo>
                <a:cubicBezTo>
                  <a:pt x="1112389" y="224156"/>
                  <a:pt x="1114355" y="232215"/>
                  <a:pt x="1117600" y="239787"/>
                </a:cubicBezTo>
                <a:cubicBezTo>
                  <a:pt x="1122189" y="250496"/>
                  <a:pt x="1129139" y="260140"/>
                  <a:pt x="1133230" y="271049"/>
                </a:cubicBezTo>
                <a:cubicBezTo>
                  <a:pt x="1137001" y="281106"/>
                  <a:pt x="1138095" y="291982"/>
                  <a:pt x="1141046" y="302310"/>
                </a:cubicBezTo>
                <a:cubicBezTo>
                  <a:pt x="1143309" y="310231"/>
                  <a:pt x="1147074" y="317715"/>
                  <a:pt x="1148861" y="325757"/>
                </a:cubicBezTo>
                <a:cubicBezTo>
                  <a:pt x="1152299" y="341226"/>
                  <a:pt x="1153569" y="357110"/>
                  <a:pt x="1156677" y="372649"/>
                </a:cubicBezTo>
                <a:cubicBezTo>
                  <a:pt x="1158784" y="383181"/>
                  <a:pt x="1161887" y="393490"/>
                  <a:pt x="1164492" y="403910"/>
                </a:cubicBezTo>
                <a:cubicBezTo>
                  <a:pt x="1158547" y="454438"/>
                  <a:pt x="1172343" y="528926"/>
                  <a:pt x="1125415" y="568033"/>
                </a:cubicBezTo>
                <a:cubicBezTo>
                  <a:pt x="1119086" y="573307"/>
                  <a:pt x="1110011" y="574062"/>
                  <a:pt x="1101969" y="575849"/>
                </a:cubicBezTo>
                <a:cubicBezTo>
                  <a:pt x="1086500" y="579287"/>
                  <a:pt x="1070708" y="581059"/>
                  <a:pt x="1055077" y="583664"/>
                </a:cubicBezTo>
                <a:cubicBezTo>
                  <a:pt x="1000680" y="601797"/>
                  <a:pt x="1059253" y="584185"/>
                  <a:pt x="953477" y="599295"/>
                </a:cubicBezTo>
                <a:cubicBezTo>
                  <a:pt x="942844" y="600814"/>
                  <a:pt x="932897" y="605986"/>
                  <a:pt x="922215" y="607110"/>
                </a:cubicBezTo>
                <a:cubicBezTo>
                  <a:pt x="883266" y="611210"/>
                  <a:pt x="844061" y="612321"/>
                  <a:pt x="804984" y="614926"/>
                </a:cubicBezTo>
                <a:cubicBezTo>
                  <a:pt x="794564" y="617531"/>
                  <a:pt x="783780" y="618970"/>
                  <a:pt x="773723" y="622741"/>
                </a:cubicBezTo>
                <a:cubicBezTo>
                  <a:pt x="762814" y="626832"/>
                  <a:pt x="754085" y="637579"/>
                  <a:pt x="742461" y="638372"/>
                </a:cubicBezTo>
                <a:cubicBezTo>
                  <a:pt x="638465" y="645463"/>
                  <a:pt x="534051" y="643582"/>
                  <a:pt x="429846" y="646187"/>
                </a:cubicBezTo>
                <a:cubicBezTo>
                  <a:pt x="382954" y="643582"/>
                  <a:pt x="335222" y="647582"/>
                  <a:pt x="289169" y="638372"/>
                </a:cubicBezTo>
                <a:cubicBezTo>
                  <a:pt x="279958" y="636530"/>
                  <a:pt x="281353" y="620136"/>
                  <a:pt x="273538" y="614926"/>
                </a:cubicBezTo>
                <a:cubicBezTo>
                  <a:pt x="264601" y="608968"/>
                  <a:pt x="252924" y="608530"/>
                  <a:pt x="242277" y="607110"/>
                </a:cubicBezTo>
                <a:cubicBezTo>
                  <a:pt x="213755" y="603307"/>
                  <a:pt x="184964" y="601900"/>
                  <a:pt x="156307" y="599295"/>
                </a:cubicBezTo>
                <a:cubicBezTo>
                  <a:pt x="148492" y="596690"/>
                  <a:pt x="140903" y="593267"/>
                  <a:pt x="132861" y="591480"/>
                </a:cubicBezTo>
                <a:cubicBezTo>
                  <a:pt x="117392" y="588042"/>
                  <a:pt x="99657" y="591649"/>
                  <a:pt x="85969" y="583664"/>
                </a:cubicBezTo>
                <a:cubicBezTo>
                  <a:pt x="36674" y="554908"/>
                  <a:pt x="49538" y="544636"/>
                  <a:pt x="23446" y="513326"/>
                </a:cubicBezTo>
                <a:cubicBezTo>
                  <a:pt x="16370" y="504835"/>
                  <a:pt x="7815" y="497695"/>
                  <a:pt x="0" y="489880"/>
                </a:cubicBezTo>
                <a:cubicBezTo>
                  <a:pt x="2605" y="453408"/>
                  <a:pt x="-1053" y="415937"/>
                  <a:pt x="7815" y="380464"/>
                </a:cubicBezTo>
                <a:cubicBezTo>
                  <a:pt x="12371" y="362239"/>
                  <a:pt x="28656" y="349203"/>
                  <a:pt x="39077" y="333572"/>
                </a:cubicBezTo>
                <a:cubicBezTo>
                  <a:pt x="83867" y="266387"/>
                  <a:pt x="30169" y="351387"/>
                  <a:pt x="62523" y="286680"/>
                </a:cubicBezTo>
                <a:cubicBezTo>
                  <a:pt x="66724" y="278279"/>
                  <a:pt x="72944" y="271049"/>
                  <a:pt x="78154" y="263233"/>
                </a:cubicBezTo>
                <a:cubicBezTo>
                  <a:pt x="75549" y="247602"/>
                  <a:pt x="76774" y="230821"/>
                  <a:pt x="70338" y="216341"/>
                </a:cubicBezTo>
                <a:cubicBezTo>
                  <a:pt x="65849" y="206241"/>
                  <a:pt x="49060" y="203733"/>
                  <a:pt x="46892" y="192895"/>
                </a:cubicBezTo>
                <a:cubicBezTo>
                  <a:pt x="40761" y="162240"/>
                  <a:pt x="52102" y="112136"/>
                  <a:pt x="62523" y="91295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024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53CDE-2871-410B-A916-AFF234784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F7284-4C39-4C4E-BFE5-1B9735D6B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32" y="764365"/>
            <a:ext cx="8897136" cy="548560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必修课，</a:t>
            </a:r>
            <a:r>
              <a:rPr lang="en-US" altLang="zh-CN" sz="2400" dirty="0"/>
              <a:t>2012</a:t>
            </a:r>
            <a:r>
              <a:rPr lang="zh-CN" altLang="en-US" sz="2400" dirty="0"/>
              <a:t>年起</a:t>
            </a:r>
            <a:endParaRPr lang="en-US" altLang="zh-CN" dirty="0"/>
          </a:p>
          <a:p>
            <a:pPr lvl="1"/>
            <a:r>
              <a:rPr lang="zh-CN" altLang="en-US" dirty="0"/>
              <a:t>目的：</a:t>
            </a:r>
            <a:r>
              <a:rPr lang="zh-CN" altLang="en-US" sz="2400" dirty="0"/>
              <a:t>增强软件编程、</a:t>
            </a:r>
            <a:r>
              <a:rPr lang="zh-CN" altLang="en-US" sz="2400" b="1" dirty="0"/>
              <a:t>解决问题（</a:t>
            </a:r>
            <a:r>
              <a:rPr lang="zh-CN" altLang="en-US" sz="2400" b="1" dirty="0">
                <a:solidFill>
                  <a:srgbClr val="FF0000"/>
                </a:solidFill>
              </a:rPr>
              <a:t>算法</a:t>
            </a:r>
            <a:r>
              <a:rPr lang="zh-CN" altLang="en-US" sz="2400" b="1" dirty="0"/>
              <a:t>）</a:t>
            </a:r>
            <a:r>
              <a:rPr lang="zh-CN" altLang="en-US" sz="2400" dirty="0"/>
              <a:t>能力；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E.g. </a:t>
            </a:r>
            <a:r>
              <a:rPr lang="zh-CN" altLang="en-US" dirty="0"/>
              <a:t>路径规划</a:t>
            </a:r>
            <a:endParaRPr lang="en-US" altLang="zh-CN" dirty="0"/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dirty="0"/>
              <a:t>   — </a:t>
            </a:r>
            <a:r>
              <a:rPr lang="zh-CN" altLang="en-US" dirty="0"/>
              <a:t>目标：路径最短，时间最短，</a:t>
            </a:r>
            <a:r>
              <a:rPr lang="en-US" altLang="zh-CN" dirty="0"/>
              <a:t>…;/</a:t>
            </a:r>
            <a:r>
              <a:rPr lang="zh-CN" altLang="en-US" dirty="0"/>
              <a:t>功能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dirty="0"/>
              <a:t>   — </a:t>
            </a:r>
            <a:r>
              <a:rPr lang="zh-CN" altLang="en-US" dirty="0"/>
              <a:t>计算时间：计算尽可能快</a:t>
            </a:r>
            <a:r>
              <a:rPr lang="en-US" altLang="zh-CN" dirty="0"/>
              <a:t>/</a:t>
            </a:r>
            <a:r>
              <a:rPr lang="zh-CN" altLang="en-US" dirty="0"/>
              <a:t>性能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dirty="0"/>
              <a:t>   — </a:t>
            </a:r>
            <a:r>
              <a:rPr lang="zh-CN" altLang="en-US" b="1" dirty="0">
                <a:solidFill>
                  <a:srgbClr val="FF0000"/>
                </a:solidFill>
              </a:rPr>
              <a:t>滴滴打车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zh-CN" dirty="0"/>
              <a:t> </a:t>
            </a:r>
            <a:r>
              <a:rPr lang="en-US" altLang="zh-CN" sz="2400" dirty="0"/>
              <a:t>ACM</a:t>
            </a:r>
            <a:r>
              <a:rPr lang="zh-CN" altLang="en-US" sz="2400" dirty="0"/>
              <a:t>程序设计竞赛</a:t>
            </a:r>
            <a:endParaRPr lang="en-US" altLang="zh-CN" sz="2400" dirty="0"/>
          </a:p>
          <a:p>
            <a:pPr lvl="1">
              <a:defRPr/>
            </a:pPr>
            <a:r>
              <a:rPr lang="en-US" altLang="zh-CN" dirty="0" err="1"/>
              <a:t>Bupt</a:t>
            </a:r>
            <a:r>
              <a:rPr lang="en-US" altLang="zh-CN" dirty="0"/>
              <a:t> </a:t>
            </a:r>
            <a:r>
              <a:rPr lang="zh-CN" altLang="en-US" dirty="0"/>
              <a:t>团队多次进入世界总决赛，</a:t>
            </a:r>
            <a:r>
              <a:rPr lang="en-US" altLang="zh-CN" dirty="0"/>
              <a:t>2018 </a:t>
            </a:r>
            <a:r>
              <a:rPr lang="zh-CN" altLang="en-US" dirty="0"/>
              <a:t>；</a:t>
            </a:r>
            <a:endParaRPr lang="en-US" altLang="zh-CN" sz="2400" dirty="0"/>
          </a:p>
          <a:p>
            <a:pPr>
              <a:defRPr/>
            </a:pPr>
            <a:r>
              <a:rPr lang="en-US" altLang="zh-CN" sz="2500" dirty="0"/>
              <a:t> </a:t>
            </a:r>
            <a:r>
              <a:rPr lang="zh-CN" altLang="en-US" sz="2500" dirty="0"/>
              <a:t>研究生复试，保研面试</a:t>
            </a:r>
            <a:endParaRPr lang="en-US" altLang="zh-CN" sz="2500" dirty="0"/>
          </a:p>
          <a:p>
            <a:pPr>
              <a:defRPr/>
            </a:pPr>
            <a:r>
              <a:rPr lang="en-US" altLang="zh-CN" sz="2500" dirty="0"/>
              <a:t> </a:t>
            </a:r>
            <a:r>
              <a:rPr lang="zh-CN" altLang="en-US" sz="2500" dirty="0"/>
              <a:t>研究生课程；</a:t>
            </a:r>
            <a:endParaRPr lang="en-US" altLang="zh-CN" sz="25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41C32B-4F71-4CA3-8A67-3E1245C85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E49-C8A5-40DA-A458-EF224B26651F}" type="datetime1">
              <a:rPr lang="zh-CN" altLang="en-US" smtClean="0"/>
              <a:t>2021/9/20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2B6B64-B4D4-41F3-9333-F362BA778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D74728-3FE2-48E8-9300-65C13286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8A3B-43CE-4AA0-90B5-EB47AFAFEB34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9764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9875" y="0"/>
            <a:ext cx="8459788" cy="5661025"/>
          </a:xfrm>
        </p:spPr>
        <p:txBody>
          <a:bodyPr/>
          <a:lstStyle/>
          <a:p>
            <a:pPr hangingPunct="1">
              <a:lnSpc>
                <a:spcPct val="150000"/>
              </a:lnSpc>
              <a:buFont typeface="Symbol" pitchFamily="18" charset="2"/>
              <a:buChar char="·"/>
            </a:pPr>
            <a:r>
              <a:rPr lang="zh-CN" altLang="en-US" sz="2400"/>
              <a:t>互联网公司应聘算法题（知乎）</a:t>
            </a:r>
            <a:endParaRPr lang="en-US" altLang="zh-CN" sz="2400"/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644525"/>
            <a:ext cx="56578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3141663"/>
            <a:ext cx="5208587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284163"/>
            <a:ext cx="381635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4470400"/>
            <a:ext cx="2790825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38" y="1987550"/>
            <a:ext cx="56007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452</TotalTime>
  <Words>1636</Words>
  <Application>Microsoft Office PowerPoint</Application>
  <PresentationFormat>全屏显示(4:3)</PresentationFormat>
  <Paragraphs>223</Paragraphs>
  <Slides>36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3" baseType="lpstr">
      <vt:lpstr>等线</vt:lpstr>
      <vt:lpstr>等线 Light</vt:lpstr>
      <vt:lpstr>黑体</vt:lpstr>
      <vt:lpstr>华文彩云</vt:lpstr>
      <vt:lpstr>华文行楷</vt:lpstr>
      <vt:lpstr>微软雅黑</vt:lpstr>
      <vt:lpstr>微软雅黑</vt:lpstr>
      <vt:lpstr>微软雅黑 Light</vt:lpstr>
      <vt:lpstr>Arial</vt:lpstr>
      <vt:lpstr>Calibri</vt:lpstr>
      <vt:lpstr>Calibri Light</vt:lpstr>
      <vt:lpstr>Symbol</vt:lpstr>
      <vt:lpstr>Times New Roman</vt:lpstr>
      <vt:lpstr>Wingdings</vt:lpstr>
      <vt:lpstr>Office 主题​​</vt:lpstr>
      <vt:lpstr>Acrobat Document</vt:lpstr>
      <vt:lpstr>包装程序外壳对象</vt:lpstr>
      <vt:lpstr>PowerPoint 演示文稿</vt:lpstr>
      <vt:lpstr>内容</vt:lpstr>
      <vt:lpstr>北京邮电大学计算机类专业培养方案（2021版）</vt:lpstr>
      <vt:lpstr>《算法设计与分析》课程目标</vt:lpstr>
      <vt:lpstr>课程目标与支撑的毕业指标点要求</vt:lpstr>
      <vt:lpstr>课程目标与支撑的毕业指标点要求</vt:lpstr>
      <vt:lpstr>课程地图</vt:lpstr>
      <vt:lpstr>课程情况</vt:lpstr>
      <vt:lpstr>PowerPoint 演示文稿</vt:lpstr>
      <vt:lpstr>PowerPoint 演示文稿</vt:lpstr>
      <vt:lpstr>Computing Curricula 2020(CC 20200) / Computing Science Curricula 2013(CSC 2013)</vt:lpstr>
      <vt:lpstr>C.2.2: Computer Science Draft Competencies</vt:lpstr>
      <vt:lpstr>Body of Knowledge in AL in CSC2013</vt:lpstr>
      <vt:lpstr>Body of Knowledge in AL in CSC2013</vt:lpstr>
      <vt:lpstr>教学内容</vt:lpstr>
      <vt:lpstr>教学资料</vt:lpstr>
      <vt:lpstr>教学资料</vt:lpstr>
      <vt:lpstr>答疑</vt:lpstr>
      <vt:lpstr>算法相关竞赛</vt:lpstr>
      <vt:lpstr>CCF CSP软件能力认证考试</vt:lpstr>
      <vt:lpstr>PowerPoint 演示文稿</vt:lpstr>
      <vt:lpstr>PowerPoint 演示文稿</vt:lpstr>
      <vt:lpstr>PowerPoint 演示文稿</vt:lpstr>
      <vt:lpstr>PowerPoint 演示文稿</vt:lpstr>
      <vt:lpstr>CCF CSP</vt:lpstr>
      <vt:lpstr>PowerPoint 演示文稿</vt:lpstr>
      <vt:lpstr>成绩评定</vt:lpstr>
      <vt:lpstr>成绩评定</vt:lpstr>
      <vt:lpstr>成绩评定</vt:lpstr>
      <vt:lpstr>                 内卷=involution？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13910702762@139.com</dc:creator>
  <cp:lastModifiedBy>13910702762@139.com</cp:lastModifiedBy>
  <cp:revision>28</cp:revision>
  <dcterms:created xsi:type="dcterms:W3CDTF">2021-09-19T10:24:59Z</dcterms:created>
  <dcterms:modified xsi:type="dcterms:W3CDTF">2021-09-20T02:11:46Z</dcterms:modified>
</cp:coreProperties>
</file>